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7"/>
  </p:notesMasterIdLst>
  <p:sldIdLst>
    <p:sldId id="261" r:id="rId5"/>
    <p:sldId id="267" r:id="rId6"/>
    <p:sldId id="279" r:id="rId7"/>
    <p:sldId id="290" r:id="rId8"/>
    <p:sldId id="278" r:id="rId9"/>
    <p:sldId id="268" r:id="rId10"/>
    <p:sldId id="269" r:id="rId11"/>
    <p:sldId id="280" r:id="rId12"/>
    <p:sldId id="348" r:id="rId13"/>
    <p:sldId id="270" r:id="rId14"/>
    <p:sldId id="271" r:id="rId15"/>
    <p:sldId id="277" r:id="rId16"/>
    <p:sldId id="317" r:id="rId17"/>
    <p:sldId id="318" r:id="rId18"/>
    <p:sldId id="319" r:id="rId19"/>
    <p:sldId id="320" r:id="rId20"/>
    <p:sldId id="321" r:id="rId21"/>
    <p:sldId id="322" r:id="rId22"/>
    <p:sldId id="291" r:id="rId23"/>
    <p:sldId id="292" r:id="rId24"/>
    <p:sldId id="293" r:id="rId25"/>
    <p:sldId id="294" r:id="rId26"/>
    <p:sldId id="288" r:id="rId27"/>
    <p:sldId id="281" r:id="rId28"/>
    <p:sldId id="283" r:id="rId29"/>
    <p:sldId id="284" r:id="rId30"/>
    <p:sldId id="285" r:id="rId31"/>
    <p:sldId id="286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23" r:id="rId47"/>
    <p:sldId id="314" r:id="rId48"/>
    <p:sldId id="328" r:id="rId49"/>
    <p:sldId id="329" r:id="rId50"/>
    <p:sldId id="330" r:id="rId51"/>
    <p:sldId id="331" r:id="rId52"/>
    <p:sldId id="332" r:id="rId53"/>
    <p:sldId id="342" r:id="rId54"/>
    <p:sldId id="324" r:id="rId55"/>
    <p:sldId id="315" r:id="rId56"/>
    <p:sldId id="273" r:id="rId57"/>
    <p:sldId id="272" r:id="rId58"/>
    <p:sldId id="274" r:id="rId59"/>
    <p:sldId id="275" r:id="rId60"/>
    <p:sldId id="276" r:id="rId61"/>
    <p:sldId id="351" r:id="rId62"/>
    <p:sldId id="352" r:id="rId63"/>
    <p:sldId id="353" r:id="rId64"/>
    <p:sldId id="354" r:id="rId65"/>
    <p:sldId id="355" r:id="rId66"/>
    <p:sldId id="356" r:id="rId67"/>
    <p:sldId id="341" r:id="rId68"/>
    <p:sldId id="325" r:id="rId69"/>
    <p:sldId id="345" r:id="rId70"/>
    <p:sldId id="310" r:id="rId71"/>
    <p:sldId id="311" r:id="rId72"/>
    <p:sldId id="346" r:id="rId73"/>
    <p:sldId id="349" r:id="rId74"/>
    <p:sldId id="312" r:id="rId75"/>
    <p:sldId id="313" r:id="rId76"/>
    <p:sldId id="326" r:id="rId77"/>
    <p:sldId id="316" r:id="rId78"/>
    <p:sldId id="334" r:id="rId79"/>
    <p:sldId id="335" r:id="rId80"/>
    <p:sldId id="343" r:id="rId81"/>
    <p:sldId id="350" r:id="rId82"/>
    <p:sldId id="336" r:id="rId83"/>
    <p:sldId id="337" r:id="rId84"/>
    <p:sldId id="338" r:id="rId85"/>
    <p:sldId id="339" r:id="rId86"/>
  </p:sldIdLst>
  <p:sldSz cx="9906000" cy="6858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栞央" initials="栞央" lastIdx="2" clrIdx="0">
    <p:extLst>
      <p:ext uri="{19B8F6BF-5375-455C-9EA6-DF929625EA0E}">
        <p15:presenceInfo xmlns:p15="http://schemas.microsoft.com/office/powerpoint/2012/main" userId="栞央" providerId="None"/>
      </p:ext>
    </p:extLst>
  </p:cmAuthor>
  <p:cmAuthor id="2" name="田辺　奈緒子" initials="田辺　奈緒子" lastIdx="2" clrIdx="1">
    <p:extLst>
      <p:ext uri="{19B8F6BF-5375-455C-9EA6-DF929625EA0E}">
        <p15:presenceInfo xmlns:p15="http://schemas.microsoft.com/office/powerpoint/2012/main" userId="S::naoko-tanabe@uchida.co.jp::da0e3542-f140-4273-822f-7317000be8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AD4"/>
    <a:srgbClr val="203965"/>
    <a:srgbClr val="203864"/>
    <a:srgbClr val="233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11C09-E0F0-40AD-8ED0-4BBF263FCCB8}" v="7" dt="2021-08-31T06:47:34.187"/>
    <p1510:client id="{D399205E-4B38-4E78-820D-AE74606272D4}" v="4" dt="2021-07-02T04:27:09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349" y="56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2A97FD9-2949-4794-9606-5BBAF3D98878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1DD4CDA6-D84D-47D9-B810-2F7731EB2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9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25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49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30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54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94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87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73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CDA6-D84D-47D9-B810-2F7731EB2C08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35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516F-5C2B-457A-A4F1-3A6E2D91E362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93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E8F3-95C0-45B7-8614-A25A9A0BC721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94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55CB-13BD-4A45-8D70-82D3B3083B6A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46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5EA1-DE73-48F5-8549-EF2C7BAECEB2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333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6A36AE-941D-4B8D-907C-9AF439ECF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D8417B-01A8-4F9C-A646-2B1BB53D9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99D2A-AB7F-4BD4-89D3-4E944388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36C4-9EF4-4E9E-97F7-EC11B88C6BD3}" type="datetime1">
              <a:rPr kumimoji="1" lang="ja-JP" altLang="en-US" smtClean="0"/>
              <a:pPr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CA58AD-CCDE-4B1E-93DD-29A20F4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F2D68D-F425-4CB5-81A2-E24C60BA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61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9DC4-F05A-4649-87FE-4038FBE904C4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24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43" y="198873"/>
            <a:ext cx="8041791" cy="315910"/>
          </a:xfr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noAutofit/>
          </a:bodyPr>
          <a:lstStyle>
            <a:lvl1pPr>
              <a:defRPr sz="1400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43" y="689956"/>
            <a:ext cx="9477115" cy="548700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16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  <a:lvl2pPr>
              <a:lnSpc>
                <a:spcPct val="125000"/>
              </a:lnSpc>
              <a:defRPr sz="14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2pPr>
            <a:lvl3pPr>
              <a:lnSpc>
                <a:spcPct val="125000"/>
              </a:lnSpc>
              <a:defRPr sz="12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3pPr>
            <a:lvl4pPr>
              <a:lnSpc>
                <a:spcPct val="125000"/>
              </a:lnSpc>
              <a:defRPr sz="11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4pPr>
            <a:lvl5pPr>
              <a:lnSpc>
                <a:spcPct val="125000"/>
              </a:lnSpc>
              <a:defRPr sz="11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443" y="6356352"/>
            <a:ext cx="2695445" cy="365125"/>
          </a:xfrm>
        </p:spPr>
        <p:txBody>
          <a:bodyPr/>
          <a:lstStyle>
            <a:lvl1pPr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fld id="{A8789DC4-F05A-4649-87FE-4038FBE904C4}" type="datetime1">
              <a:rPr kumimoji="1" lang="ja-JP" altLang="en-US" smtClean="0"/>
              <a:pPr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695444" cy="365125"/>
          </a:xfrm>
        </p:spPr>
        <p:txBody>
          <a:bodyPr/>
          <a:lstStyle>
            <a:lvl1pPr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fld id="{CBC8309C-8B7F-4D38-9ABF-3F11FCE560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D2525AA4-4911-47D2-96C3-1E119FC4B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56234" y="198873"/>
            <a:ext cx="1435454" cy="31591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対象者</a:t>
            </a:r>
          </a:p>
        </p:txBody>
      </p:sp>
    </p:spTree>
    <p:extLst>
      <p:ext uri="{BB962C8B-B14F-4D97-AF65-F5344CB8AC3E}">
        <p14:creationId xmlns:p14="http://schemas.microsoft.com/office/powerpoint/2010/main" val="420483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7C2B-A939-46DE-AD32-4A78AA5AB3F1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81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81AD-1295-4E88-A058-BB613CA4F402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0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4FA5-2521-4085-9F9F-10CBB8C6E5F2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91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03E5-8BAE-4C20-BB88-92AF5AEE80CB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21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84F4-0E6C-4E9B-8C47-89107BD01E59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4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1317-CAA6-4C14-8265-FA68DBF0EBE7}" type="datetime1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83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fld id="{CE0636C4-9EF4-4E9E-97F7-EC11B88C6BD3}" type="datetime1">
              <a:rPr kumimoji="1" lang="ja-JP" altLang="en-US" smtClean="0"/>
              <a:pPr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fld id="{CBC8309C-8B7F-4D38-9ABF-3F11FCE560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8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64.xml"/><Relationship Id="rId3" Type="http://schemas.openxmlformats.org/officeDocument/2006/relationships/slide" Target="slide8.xml"/><Relationship Id="rId7" Type="http://schemas.openxmlformats.org/officeDocument/2006/relationships/slide" Target="slide29.xml"/><Relationship Id="rId12" Type="http://schemas.openxmlformats.org/officeDocument/2006/relationships/slide" Target="slide58.xml"/><Relationship Id="rId17" Type="http://schemas.openxmlformats.org/officeDocument/2006/relationships/slide" Target="slide77.xml"/><Relationship Id="rId2" Type="http://schemas.openxmlformats.org/officeDocument/2006/relationships/slide" Target="slide4.xml"/><Relationship Id="rId16" Type="http://schemas.openxmlformats.org/officeDocument/2006/relationships/slide" Target="slide7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3.xml"/><Relationship Id="rId11" Type="http://schemas.openxmlformats.org/officeDocument/2006/relationships/slide" Target="slide52.xml"/><Relationship Id="rId5" Type="http://schemas.openxmlformats.org/officeDocument/2006/relationships/slide" Target="slide19.xml"/><Relationship Id="rId15" Type="http://schemas.openxmlformats.org/officeDocument/2006/relationships/slide" Target="slide69.xml"/><Relationship Id="rId10" Type="http://schemas.openxmlformats.org/officeDocument/2006/relationships/slide" Target="slide50.xml"/><Relationship Id="rId4" Type="http://schemas.openxmlformats.org/officeDocument/2006/relationships/slide" Target="slide13.xml"/><Relationship Id="rId9" Type="http://schemas.openxmlformats.org/officeDocument/2006/relationships/slide" Target="slide44.xml"/><Relationship Id="rId14" Type="http://schemas.openxmlformats.org/officeDocument/2006/relationships/slide" Target="slide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konosued.sharepoint.com/sites/gigaTrainingMaterials/Shared%20Documents/Forms/AllItems.aspx?viewid=050dcce7%2Dbd63%2D4e82%2Dbbab%2D6952a9d1a683&amp;id=%2Fsites%2FgigaTrainingMaterials%2FShared%20Documents%2F%E3%81%8A%E3%81%9F%E3%81%99%E3%81%91%E3%82%B3%E3%83%B3%E3%83%86%E3%83%B3%E3%83%84%2F%E3%82%B3%E3%83%B3%E3%83%86%E3%83%B3%E3%83%84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3.pn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konosued.sharepoint.com/sites/gigaTrainingMaterials/Shared%20Documents/Forms/AllItems.aspx?viewid=050dcce7%2Dbd63%2D4e82%2Dbbab%2D6952a9d1a683&amp;id=%2Fsites%2FgigaTrainingMaterials%2FShared%20Documents%2F%E3%81%8A%E3%81%9F%E3%81%99%E3%81%91%E3%82%B3%E3%83%B3%E3%83%86%E3%83%B3%E3%83%84%2F%E3%82%B3%E3%83%B3%E3%83%86%E3%83%B3%E3%83%84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0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0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539982"/>
            <a:ext cx="9468196" cy="3431946"/>
          </a:xfrm>
        </p:spPr>
        <p:txBody>
          <a:bodyPr>
            <a:normAutofit/>
          </a:bodyPr>
          <a:lstStyle/>
          <a:p>
            <a:r>
              <a:rPr kumimoji="1" lang="ja-JP" altLang="en-US" sz="4800" dirty="0">
                <a:latin typeface="UD デジタル 教科書体 NK-R"/>
                <a:ea typeface="UD デジタル 教科書体 NK-R"/>
              </a:rPr>
              <a:t>　</a:t>
            </a:r>
            <a:r>
              <a:rPr lang="ja-JP" altLang="en-US" sz="4800" dirty="0">
                <a:latin typeface="UD デジタル 教科書体 NK-R"/>
                <a:ea typeface="UD デジタル 教科書体 NK-R"/>
              </a:rPr>
              <a:t>馬室小学校</a:t>
            </a:r>
            <a:r>
              <a:rPr kumimoji="1" lang="en-US" altLang="ja-JP" sz="4800" dirty="0">
                <a:latin typeface="UD デジタル 教科書体 NK-R"/>
                <a:ea typeface="UD デジタル 教科書体 NK-R"/>
              </a:rPr>
              <a:t>【</a:t>
            </a:r>
            <a:r>
              <a:rPr kumimoji="1" lang="ja-JP" altLang="en-US" sz="4800" dirty="0">
                <a:latin typeface="UD デジタル 教科書体 NK-R"/>
                <a:ea typeface="UD デジタル 教科書体 NK-R"/>
              </a:rPr>
              <a:t>児童生徒用</a:t>
            </a:r>
            <a:r>
              <a:rPr kumimoji="1" lang="en-US" altLang="ja-JP" sz="4800" dirty="0">
                <a:latin typeface="UD デジタル 教科書体 NK-R"/>
                <a:ea typeface="UD デジタル 教科書体 NK-R"/>
              </a:rPr>
              <a:t>】</a:t>
            </a:r>
            <a:br>
              <a:rPr kumimoji="1" lang="en-US" altLang="ja-JP" sz="4800" dirty="0">
                <a:latin typeface="UD デジタル 教科書体 NK-R"/>
                <a:ea typeface="UD デジタル 教科書体 NK-R"/>
              </a:rPr>
            </a:br>
            <a:br>
              <a:rPr lang="en-US" altLang="ja-JP" b="1" dirty="0"/>
            </a:br>
            <a:r>
              <a:rPr lang="ja-JP" altLang="en-US" b="1" dirty="0"/>
              <a:t>学習用端末</a:t>
            </a:r>
            <a:r>
              <a:rPr lang="en-US" altLang="ja-JP" b="1" dirty="0"/>
              <a:t>(</a:t>
            </a:r>
            <a:r>
              <a:rPr lang="ja-JP" altLang="en-US" b="1" dirty="0"/>
              <a:t>ノートパソコン</a:t>
            </a:r>
            <a:r>
              <a:rPr lang="en-US" altLang="ja-JP" b="1" dirty="0"/>
              <a:t>)</a:t>
            </a:r>
            <a:br>
              <a:rPr lang="en-US" altLang="ja-JP" b="1" dirty="0"/>
            </a:br>
            <a:r>
              <a:rPr lang="ja-JP" altLang="en-US" b="1" dirty="0"/>
              <a:t>使い方マニュアル</a:t>
            </a:r>
            <a:endParaRPr kumimoji="1" lang="ja-JP" altLang="en-US" b="1" dirty="0">
              <a:latin typeface="UD デジタル 教科書体 NK-R"/>
              <a:ea typeface="UD デジタル 教科書体 NK-R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5357813"/>
            <a:ext cx="8543925" cy="1500187"/>
          </a:xfrm>
        </p:spPr>
        <p:txBody>
          <a:bodyPr/>
          <a:lstStyle/>
          <a:p>
            <a:endParaRPr kumimoji="1" lang="en-US" altLang="ja-JP"/>
          </a:p>
          <a:p>
            <a:r>
              <a:rPr lang="en-US" altLang="ja-JP" b="1">
                <a:solidFill>
                  <a:schemeClr val="bg1"/>
                </a:solidFill>
              </a:rPr>
              <a:t>2021</a:t>
            </a:r>
            <a:r>
              <a:rPr lang="ja-JP" altLang="en-US" b="1">
                <a:solidFill>
                  <a:schemeClr val="bg1"/>
                </a:solidFill>
              </a:rPr>
              <a:t>年</a:t>
            </a:r>
            <a:r>
              <a:rPr lang="en-US" altLang="ja-JP" b="1">
                <a:solidFill>
                  <a:schemeClr val="bg1"/>
                </a:solidFill>
              </a:rPr>
              <a:t>2</a:t>
            </a:r>
            <a:r>
              <a:rPr lang="ja-JP" altLang="en-US" b="1">
                <a:solidFill>
                  <a:schemeClr val="bg1"/>
                </a:solidFill>
              </a:rPr>
              <a:t>月</a:t>
            </a:r>
            <a:endParaRPr kumimoji="1" lang="en-US" altLang="ja-JP" b="1">
              <a:solidFill>
                <a:schemeClr val="bg1"/>
              </a:solidFill>
            </a:endParaRPr>
          </a:p>
          <a:p>
            <a:r>
              <a:rPr kumimoji="1" lang="ja-JP" altLang="en-US" b="1">
                <a:solidFill>
                  <a:schemeClr val="bg1"/>
                </a:solidFill>
              </a:rPr>
              <a:t>株式会社内田洋行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F36DBE2-276C-4968-A7AA-6DDA37A03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28" y="4442814"/>
            <a:ext cx="4736471" cy="2415186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991293C-AFC3-4129-8071-9568F461F295}"/>
              </a:ext>
            </a:extLst>
          </p:cNvPr>
          <p:cNvSpPr/>
          <p:nvPr/>
        </p:nvSpPr>
        <p:spPr>
          <a:xfrm>
            <a:off x="0" y="4442814"/>
            <a:ext cx="5169528" cy="2415186"/>
          </a:xfrm>
          <a:prstGeom prst="rect">
            <a:avLst/>
          </a:prstGeom>
          <a:gradFill>
            <a:gsLst>
              <a:gs pos="11000">
                <a:srgbClr val="5B9AD4">
                  <a:lumMod val="100000"/>
                </a:srgbClr>
              </a:gs>
              <a:gs pos="100000">
                <a:srgbClr val="20396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19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172905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エンター</a:t>
                      </a:r>
                      <a:r>
                        <a:rPr kumimoji="1" lang="en-US" altLang="ja-JP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(Enter)</a:t>
                      </a:r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キーを押す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他のユーザーを押す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自分の</a:t>
                      </a:r>
                      <a:r>
                        <a:rPr kumimoji="1" lang="en-US" altLang="ja-JP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ID</a:t>
                      </a:r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とパスワードを入力する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端末を起動して「エンター</a:t>
                      </a:r>
                      <a:r>
                        <a:rPr kumimoji="1" lang="en-US" altLang="ja-JP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(Enter)</a:t>
                      </a: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」キーを押します。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初回のみ、</a:t>
                      </a: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上の画面が出るので、赤色枠の「他のユーザー」をクリックします。</a:t>
                      </a:r>
                      <a:endParaRPr kumimoji="1" lang="en-US" altLang="ja-JP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⚠ </a:t>
                      </a: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注意しましょう</a:t>
                      </a:r>
                      <a:endParaRPr kumimoji="1" lang="en-US" altLang="ja-JP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右の画面に</a:t>
                      </a:r>
                      <a:endParaRPr kumimoji="1" lang="en-US" altLang="ja-JP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戻った場合は</a:t>
                      </a:r>
                      <a:endParaRPr kumimoji="1" lang="en-US" altLang="ja-JP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エンター</a:t>
                      </a:r>
                      <a:r>
                        <a:rPr kumimoji="1" lang="en-US" altLang="ja-JP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(Enter)</a:t>
                      </a: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を</a:t>
                      </a:r>
                      <a:endParaRPr kumimoji="1" lang="en-US" altLang="ja-JP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もう一度押します。</a:t>
                      </a:r>
                      <a:endParaRPr kumimoji="1" lang="en-US" altLang="ja-JP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自分のユーザー</a:t>
                      </a:r>
                      <a:r>
                        <a:rPr kumimoji="1" lang="en-US" altLang="ja-JP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ID</a:t>
                      </a: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とパスワードを入力して「エンター</a:t>
                      </a:r>
                      <a:r>
                        <a:rPr kumimoji="1" lang="en-US" altLang="ja-JP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(Enter)</a:t>
                      </a: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」キーを押します。</a:t>
                      </a:r>
                      <a:endParaRPr kumimoji="1" lang="en-US" altLang="ja-JP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1" lang="en-US" altLang="ja-JP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kumimoji="1" lang="ja-JP" altLang="en-US" sz="14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ja-JP" altLang="en-US" sz="14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下の赤枠のように</a:t>
                      </a:r>
                      <a:br>
                        <a:rPr kumimoji="1" lang="en-US" altLang="ja-JP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kumimoji="1" lang="ja-JP" altLang="en-US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「サインイン先 </a:t>
                      </a:r>
                      <a:r>
                        <a:rPr kumimoji="1" lang="en-US" altLang="ja-JP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city.konosu.ed.jp</a:t>
                      </a:r>
                      <a:r>
                        <a:rPr kumimoji="1" lang="ja-JP" altLang="en-US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」が表示されている場合は、</a:t>
                      </a:r>
                      <a:r>
                        <a:rPr kumimoji="1" lang="en-US" altLang="ja-JP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@</a:t>
                      </a:r>
                      <a:r>
                        <a:rPr kumimoji="1" lang="ja-JP" altLang="en-US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から後は入力しません。</a:t>
                      </a:r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en-US" altLang="ja-JP" sz="14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 </a:t>
                      </a:r>
                      <a:endParaRPr kumimoji="1" lang="ja-JP" altLang="en-US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1-2.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学習用端末（ノートパソコン）にサインインする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とパスワードをつかってサインインしてみましょう。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7D68D61-EFD1-4FCB-95BA-AF575146A51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0"/>
          <a:stretch/>
        </p:blipFill>
        <p:spPr bwMode="auto">
          <a:xfrm>
            <a:off x="402590" y="1654481"/>
            <a:ext cx="1041419" cy="219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D0533B5-DFDB-4EF1-A3CB-ED8EA9F88E8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6" t="55246" b="19589"/>
          <a:stretch/>
        </p:blipFill>
        <p:spPr bwMode="auto">
          <a:xfrm>
            <a:off x="1731318" y="1842986"/>
            <a:ext cx="1481231" cy="18149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9E1152-DBE7-4B9E-A14A-BE6914209A75}"/>
              </a:ext>
            </a:extLst>
          </p:cNvPr>
          <p:cNvSpPr/>
          <p:nvPr/>
        </p:nvSpPr>
        <p:spPr>
          <a:xfrm>
            <a:off x="2113673" y="2447979"/>
            <a:ext cx="718304" cy="890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B303469-C831-4260-B0F9-245BF0F053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4" b="16667"/>
          <a:stretch/>
        </p:blipFill>
        <p:spPr bwMode="auto">
          <a:xfrm>
            <a:off x="3498068" y="1654481"/>
            <a:ext cx="1140608" cy="2191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08C879B-2131-4605-BDF7-7E5E0E877E84}"/>
              </a:ext>
            </a:extLst>
          </p:cNvPr>
          <p:cNvSpPr/>
          <p:nvPr/>
        </p:nvSpPr>
        <p:spPr>
          <a:xfrm>
            <a:off x="3709220" y="2562362"/>
            <a:ext cx="491305" cy="37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F6B19FB-B2E2-4B12-B48D-59DE97C5A56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33213" r="71572" b="52567"/>
          <a:stretch/>
        </p:blipFill>
        <p:spPr bwMode="auto">
          <a:xfrm>
            <a:off x="4698806" y="2177843"/>
            <a:ext cx="1757003" cy="1232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448DFE5-0CBF-498A-8A8C-7BBFACB17C88}"/>
              </a:ext>
            </a:extLst>
          </p:cNvPr>
          <p:cNvSpPr/>
          <p:nvPr/>
        </p:nvSpPr>
        <p:spPr>
          <a:xfrm>
            <a:off x="5247684" y="2793896"/>
            <a:ext cx="1007616" cy="37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59C708F-24E3-4904-863D-F3B23B5F361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7" t="12601" r="37048" b="51494"/>
          <a:stretch/>
        </p:blipFill>
        <p:spPr bwMode="auto">
          <a:xfrm>
            <a:off x="6703196" y="1761580"/>
            <a:ext cx="1327514" cy="2006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吹き出し: 線 25">
            <a:extLst>
              <a:ext uri="{FF2B5EF4-FFF2-40B4-BE49-F238E27FC236}">
                <a16:creationId xmlns:a16="http://schemas.microsoft.com/office/drawing/2014/main" id="{FF368F30-FFE8-4373-BFA2-5EBEE2904FE2}"/>
              </a:ext>
            </a:extLst>
          </p:cNvPr>
          <p:cNvSpPr/>
          <p:nvPr/>
        </p:nvSpPr>
        <p:spPr>
          <a:xfrm>
            <a:off x="6891341" y="2709986"/>
            <a:ext cx="881063" cy="153699"/>
          </a:xfrm>
          <a:prstGeom prst="borderCallout1">
            <a:avLst>
              <a:gd name="adj1" fmla="val 11188"/>
              <a:gd name="adj2" fmla="val 97762"/>
              <a:gd name="adj3" fmla="val -580874"/>
              <a:gd name="adj4" fmla="val 15312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052CFE9-8AFE-4753-90F1-933A7290B309}"/>
              </a:ext>
            </a:extLst>
          </p:cNvPr>
          <p:cNvSpPr txBox="1"/>
          <p:nvPr/>
        </p:nvSpPr>
        <p:spPr>
          <a:xfrm>
            <a:off x="8231219" y="1704486"/>
            <a:ext cx="14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/>
              <a:t>ID</a:t>
            </a:r>
            <a:r>
              <a:rPr kumimoji="1" lang="ja-JP" altLang="en-US" sz="1200" b="1"/>
              <a:t>を入力します。</a:t>
            </a:r>
            <a:endParaRPr kumimoji="1" lang="en-US" altLang="ja-JP" sz="1200" b="1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BF0FADB-3D78-43FD-BBA6-3A4F54ABC207}"/>
              </a:ext>
            </a:extLst>
          </p:cNvPr>
          <p:cNvSpPr txBox="1"/>
          <p:nvPr/>
        </p:nvSpPr>
        <p:spPr>
          <a:xfrm>
            <a:off x="8231219" y="2026885"/>
            <a:ext cx="110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/>
              <a:t>パスワードを入力します。</a:t>
            </a:r>
            <a:endParaRPr kumimoji="1" lang="en-US" altLang="ja-JP" sz="1200" b="1"/>
          </a:p>
        </p:txBody>
      </p:sp>
      <p:sp>
        <p:nvSpPr>
          <p:cNvPr id="30" name="吹き出し: 線 29">
            <a:extLst>
              <a:ext uri="{FF2B5EF4-FFF2-40B4-BE49-F238E27FC236}">
                <a16:creationId xmlns:a16="http://schemas.microsoft.com/office/drawing/2014/main" id="{FBDC2837-A237-4043-81ED-2E1F6587471A}"/>
              </a:ext>
            </a:extLst>
          </p:cNvPr>
          <p:cNvSpPr/>
          <p:nvPr/>
        </p:nvSpPr>
        <p:spPr>
          <a:xfrm>
            <a:off x="6894398" y="2907174"/>
            <a:ext cx="881063" cy="153699"/>
          </a:xfrm>
          <a:prstGeom prst="borderCallout1">
            <a:avLst>
              <a:gd name="adj1" fmla="val 11188"/>
              <a:gd name="adj2" fmla="val 97762"/>
              <a:gd name="adj3" fmla="val -430061"/>
              <a:gd name="adj4" fmla="val 14973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E8A262E-E3C9-4B35-90DE-2DC67EDB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15" y="2605599"/>
            <a:ext cx="955812" cy="117214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C8AFB00-D195-4430-AF9B-FF721328051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7" t="25778" r="37048" b="61921"/>
          <a:stretch/>
        </p:blipFill>
        <p:spPr bwMode="auto">
          <a:xfrm>
            <a:off x="6337892" y="5741747"/>
            <a:ext cx="1567216" cy="81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3F6DD3F-1014-4041-87FE-5DDB11CCBE99}"/>
              </a:ext>
            </a:extLst>
          </p:cNvPr>
          <p:cNvSpPr/>
          <p:nvPr/>
        </p:nvSpPr>
        <p:spPr>
          <a:xfrm>
            <a:off x="6725692" y="6306872"/>
            <a:ext cx="749310" cy="217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B244121F-1D7F-43D8-A514-2B32E1C22F9A}"/>
              </a:ext>
            </a:extLst>
          </p:cNvPr>
          <p:cNvSpPr/>
          <p:nvPr/>
        </p:nvSpPr>
        <p:spPr>
          <a:xfrm>
            <a:off x="7862802" y="5713287"/>
            <a:ext cx="2043198" cy="702486"/>
          </a:xfrm>
          <a:prstGeom prst="wedgeRectCallout">
            <a:avLst>
              <a:gd name="adj1" fmla="val -56301"/>
              <a:gd name="adj2" fmla="val -326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hinachan@city.konosu.ed.jp</a:t>
            </a:r>
          </a:p>
          <a:p>
            <a:pPr algn="ctr"/>
            <a:r>
              <a:rPr kumimoji="1" lang="ja-JP" altLang="en-US" sz="105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のときは</a:t>
            </a:r>
            <a:endParaRPr kumimoji="1" lang="en-US" altLang="ja-JP" sz="105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en-US" altLang="ja-JP" sz="1050" b="1" err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hinachan</a:t>
            </a:r>
            <a:r>
              <a:rPr kumimoji="1" lang="ja-JP" altLang="en-US" sz="105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だけを入力します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114B8C3C-5EAF-4142-9473-1EBED3E1A98E}"/>
              </a:ext>
            </a:extLst>
          </p:cNvPr>
          <p:cNvPicPr/>
          <p:nvPr/>
        </p:nvPicPr>
        <p:blipFill rotWithShape="1">
          <a:blip r:embed="rId5"/>
          <a:srcRect b="45603"/>
          <a:stretch/>
        </p:blipFill>
        <p:spPr>
          <a:xfrm>
            <a:off x="4900405" y="4593472"/>
            <a:ext cx="1455890" cy="9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774290"/>
              </p:ext>
            </p:extLst>
          </p:nvPr>
        </p:nvGraphicFramePr>
        <p:xfrm>
          <a:off x="214443" y="1225117"/>
          <a:ext cx="9477114" cy="520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★２回目以降は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…</a:t>
                      </a:r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 黒い画面でしばらく待つ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 Edge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が開く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次回からは黄色枠の中に自分の名前が出てきます。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そのときは、パスワードを入力する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だけでサインインできます。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端末の設定が行われます。上のような流れで黒い画面が出てくるので少し待ちます。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青い画面（デスクトップ）が表示された後、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 Edge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という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ブラウザが自動で開きます。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「プロファイルの同期」というメッセージが出てくるので、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【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今は行わない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】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をクリックしてください。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1-2.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学習用端末（ノートパソコン）にサインインする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とパスワードをつかってサインインしてみましょう。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F474A7E-BF74-419F-A23D-CFC9948EAD3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1"/>
          <a:stretch/>
        </p:blipFill>
        <p:spPr bwMode="auto">
          <a:xfrm>
            <a:off x="340276" y="1812720"/>
            <a:ext cx="2906282" cy="1774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2140504-2565-4AD0-9092-84F78EABF691}"/>
              </a:ext>
            </a:extLst>
          </p:cNvPr>
          <p:cNvSpPr/>
          <p:nvPr/>
        </p:nvSpPr>
        <p:spPr>
          <a:xfrm flipV="1">
            <a:off x="1299422" y="2255226"/>
            <a:ext cx="958003" cy="53866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80A7A0F-3A2A-4316-9106-BC8389B99023}"/>
              </a:ext>
            </a:extLst>
          </p:cNvPr>
          <p:cNvSpPr txBox="1"/>
          <p:nvPr/>
        </p:nvSpPr>
        <p:spPr>
          <a:xfrm>
            <a:off x="1831975" y="3222777"/>
            <a:ext cx="132584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パスワードだけ入力します。</a:t>
            </a:r>
            <a:endParaRPr kumimoji="1" lang="en-US" altLang="ja-JP" sz="12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8" name="吹き出し: 線 27">
            <a:extLst>
              <a:ext uri="{FF2B5EF4-FFF2-40B4-BE49-F238E27FC236}">
                <a16:creationId xmlns:a16="http://schemas.microsoft.com/office/drawing/2014/main" id="{BB84647C-38EC-415D-9BD8-197DB074DDBF}"/>
              </a:ext>
            </a:extLst>
          </p:cNvPr>
          <p:cNvSpPr/>
          <p:nvPr/>
        </p:nvSpPr>
        <p:spPr>
          <a:xfrm>
            <a:off x="1302597" y="2831996"/>
            <a:ext cx="964353" cy="97686"/>
          </a:xfrm>
          <a:prstGeom prst="borderCallout1">
            <a:avLst>
              <a:gd name="adj1" fmla="val 11188"/>
              <a:gd name="adj2" fmla="val 97762"/>
              <a:gd name="adj3" fmla="val 393030"/>
              <a:gd name="adj4" fmla="val 12395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E1D4E8B-804D-4F55-8910-1070AF94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83" y="1812720"/>
            <a:ext cx="2810034" cy="3329747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8A9DC1FF-0234-44F2-B295-0002973FD15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69990" y="1761806"/>
            <a:ext cx="2233702" cy="1460972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CAE96C3C-9672-4FDC-892F-FD719FDD9B50}"/>
              </a:ext>
            </a:extLst>
          </p:cNvPr>
          <p:cNvPicPr/>
          <p:nvPr/>
        </p:nvPicPr>
        <p:blipFill rotWithShape="1">
          <a:blip r:embed="rId4"/>
          <a:srcRect l="26363" t="17580" r="42988" b="42494"/>
          <a:stretch/>
        </p:blipFill>
        <p:spPr>
          <a:xfrm>
            <a:off x="8074025" y="3043714"/>
            <a:ext cx="1503990" cy="1281455"/>
          </a:xfrm>
          <a:prstGeom prst="rect">
            <a:avLst/>
          </a:prstGeom>
        </p:spPr>
      </p:pic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6DB9F893-F18F-4B2F-BDFF-9F053979E9FD}"/>
              </a:ext>
            </a:extLst>
          </p:cNvPr>
          <p:cNvSpPr/>
          <p:nvPr/>
        </p:nvSpPr>
        <p:spPr>
          <a:xfrm>
            <a:off x="8929571" y="3844687"/>
            <a:ext cx="498513" cy="310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64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26589"/>
              </p:ext>
            </p:extLst>
          </p:nvPr>
        </p:nvGraphicFramePr>
        <p:xfrm>
          <a:off x="214443" y="1225117"/>
          <a:ext cx="9477114" cy="5443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 Edge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をとじる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 Edge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を再起動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⑧サインインが完了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一度右上の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ボタンをクリックして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 Edge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をとじます。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もう一度タスクバーの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Microsoft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 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Edge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アイコンをクリックすると、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の画面が出てきます。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次回以降は自動で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の画面が出てくるようになります。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も自動で開きます。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2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つの画面が出たらサインインが完了です。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1-2.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学習用端末（ノートパソコン）にサインインする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とパスワードをつかってサインインしてみましょう。</a:t>
            </a:r>
          </a:p>
        </p:txBody>
      </p:sp>
      <p:pic>
        <p:nvPicPr>
          <p:cNvPr id="85" name="グラフィックス 84" descr="拍手">
            <a:extLst>
              <a:ext uri="{FF2B5EF4-FFF2-40B4-BE49-F238E27FC236}">
                <a16:creationId xmlns:a16="http://schemas.microsoft.com/office/drawing/2014/main" id="{1A902E93-61C5-4318-95A1-8A0DFC5D3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9691" y="5954869"/>
            <a:ext cx="505095" cy="505095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7214F30-460C-4688-93E2-4B17FDADEFCE}"/>
              </a:ext>
            </a:extLst>
          </p:cNvPr>
          <p:cNvSpPr/>
          <p:nvPr/>
        </p:nvSpPr>
        <p:spPr>
          <a:xfrm>
            <a:off x="6581776" y="5954870"/>
            <a:ext cx="2491146" cy="524788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完了です！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学習をスタートしましょう</a:t>
            </a:r>
            <a:r>
              <a:rPr kumimoji="1" lang="ja-JP" altLang="en-US" sz="12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5800D7A-54C9-4EB6-BF3B-F4BC0EEEE16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1688" y="1827999"/>
            <a:ext cx="2883650" cy="1877859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D7CD061-4E7C-47D9-AA14-A6BB498477DE}"/>
              </a:ext>
            </a:extLst>
          </p:cNvPr>
          <p:cNvSpPr/>
          <p:nvPr/>
        </p:nvSpPr>
        <p:spPr>
          <a:xfrm>
            <a:off x="2379142" y="2040420"/>
            <a:ext cx="172865" cy="195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69F201C-DD02-4605-A345-4610F9D16CE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05331" y="1574726"/>
            <a:ext cx="2368260" cy="157356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B8A0F0E-9438-4503-83EF-A1882A0BF5AC}"/>
              </a:ext>
            </a:extLst>
          </p:cNvPr>
          <p:cNvSpPr/>
          <p:nvPr/>
        </p:nvSpPr>
        <p:spPr>
          <a:xfrm>
            <a:off x="4218712" y="2982712"/>
            <a:ext cx="153469" cy="184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3F60515-755B-436A-A501-BEDC544D8A9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90186" y="3255302"/>
            <a:ext cx="2368261" cy="1645890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0E41A860-DB02-4CF9-BE72-3C74B5A03577}"/>
              </a:ext>
            </a:extLst>
          </p:cNvPr>
          <p:cNvCxnSpPr/>
          <p:nvPr/>
        </p:nvCxnSpPr>
        <p:spPr>
          <a:xfrm>
            <a:off x="4330617" y="3216187"/>
            <a:ext cx="83128" cy="237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193CFF0F-05FF-41D8-BC04-A3955A05B5D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684902" y="1874065"/>
            <a:ext cx="2883650" cy="18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8177" y="-2357531"/>
            <a:ext cx="10726057" cy="433734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/>
              <a:t>1-3.Wi-Fi</a:t>
            </a:r>
            <a:r>
              <a:rPr kumimoji="1" lang="ja-JP" altLang="en-US" sz="4800" b="1"/>
              <a:t>に接続する</a:t>
            </a:r>
            <a:endParaRPr kumimoji="1" lang="ja-JP" altLang="en-US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FD9311F-4A55-4864-8967-8227DDBDD1A1}"/>
              </a:ext>
            </a:extLst>
          </p:cNvPr>
          <p:cNvCxnSpPr>
            <a:cxnSpLocks/>
          </p:cNvCxnSpPr>
          <p:nvPr/>
        </p:nvCxnSpPr>
        <p:spPr>
          <a:xfrm>
            <a:off x="490379" y="958439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7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1-3.Wi-Fi</a:t>
            </a:r>
            <a:r>
              <a:rPr lang="ja-JP" altLang="en-US" sz="1600"/>
              <a:t>に接続</a:t>
            </a:r>
            <a:r>
              <a:rPr kumimoji="1" lang="ja-JP" altLang="en-US" sz="1600"/>
              <a:t>する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次ページからは、学習用端末（ノートパソコン）を</a:t>
            </a:r>
            <a:r>
              <a:rPr lang="en-US" altLang="ja-JP" b="1"/>
              <a:t>Wi-Fi</a:t>
            </a:r>
            <a:r>
              <a:rPr lang="ja-JP" altLang="en-US" b="1"/>
              <a:t>に接続するときに必要な手順を説明しています。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学習用端末（ノートパソコン）を</a:t>
            </a:r>
            <a:r>
              <a:rPr lang="en-US" altLang="ja-JP" b="1"/>
              <a:t>Wi-Fi</a:t>
            </a:r>
            <a:r>
              <a:rPr lang="ja-JP" altLang="en-US" b="1"/>
              <a:t>に接続する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自分の学習用端末（ノートパソコン）</a:t>
            </a:r>
            <a:br>
              <a:rPr lang="en-US" altLang="ja-JP" b="1"/>
            </a:br>
            <a:r>
              <a:rPr lang="ja-JP" altLang="en-US" b="1" u="sng"/>
              <a:t>あらかじめ起動させておきましょう。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［</a:t>
            </a:r>
            <a:r>
              <a:rPr lang="en-US" altLang="ja-JP" b="1"/>
              <a:t>1-1.</a:t>
            </a:r>
            <a:r>
              <a:rPr lang="ja-JP" altLang="en-US" b="1"/>
              <a:t>学習用端末（ノートパソコン）を使用する］を見ましょう。</a:t>
            </a:r>
            <a:endParaRPr lang="en-US" altLang="ja-JP" b="1"/>
          </a:p>
          <a:p>
            <a:endParaRPr lang="en-US" altLang="ja-JP" b="1"/>
          </a:p>
          <a:p>
            <a:r>
              <a:rPr lang="ja-JP" altLang="en-US" b="1"/>
              <a:t>おうちの</a:t>
            </a:r>
            <a:r>
              <a:rPr lang="en-US" altLang="ja-JP" b="1"/>
              <a:t>Wi-Fi</a:t>
            </a:r>
            <a:r>
              <a:rPr lang="ja-JP" altLang="en-US" b="1"/>
              <a:t>名（</a:t>
            </a:r>
            <a:r>
              <a:rPr lang="en-US" altLang="ja-JP" b="1"/>
              <a:t>SSID</a:t>
            </a:r>
            <a:r>
              <a:rPr lang="ja-JP" altLang="en-US" b="1"/>
              <a:t>）とパスワード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ほかの人の</a:t>
            </a:r>
            <a:r>
              <a:rPr lang="en-US" altLang="ja-JP" b="1"/>
              <a:t>SSID</a:t>
            </a:r>
            <a:r>
              <a:rPr lang="ja-JP" altLang="en-US" b="1"/>
              <a:t>とパスワードを使用してはいけません。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自分の</a:t>
            </a:r>
            <a:r>
              <a:rPr lang="en-US" altLang="ja-JP" b="1"/>
              <a:t>SSID</a:t>
            </a:r>
            <a:r>
              <a:rPr lang="ja-JP" altLang="en-US" b="1"/>
              <a:t>とパスワードはほかの人に教えてはいけません。</a:t>
            </a: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01BE6CA-6F32-450D-87D3-771FE2C5B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56821" y="2444710"/>
            <a:ext cx="251714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704770"/>
              </p:ext>
            </p:extLst>
          </p:nvPr>
        </p:nvGraphicFramePr>
        <p:xfrm>
          <a:off x="214443" y="1225117"/>
          <a:ext cx="9582699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4233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94233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94233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①エンター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(Enter)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キーを押す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「地球マーク」をクリック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③接続したい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「エンター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(Enter)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」キーを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押します。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画面の右下にある</a:t>
                      </a:r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r>
                        <a:rPr kumimoji="1" lang="ja-JP" altLang="en-US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「</a:t>
                      </a:r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地球のようなマーク</a:t>
                      </a:r>
                      <a:r>
                        <a:rPr kumimoji="1" lang="ja-JP" altLang="en-US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」</a:t>
                      </a:r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を</a:t>
                      </a:r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クリックしてください</a:t>
                      </a:r>
                      <a:r>
                        <a:rPr kumimoji="1" lang="ja-JP" altLang="en-US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。</a:t>
                      </a:r>
                      <a:endParaRPr kumimoji="1" lang="ja-JP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接続したい</a:t>
                      </a:r>
                      <a:r>
                        <a:rPr kumimoji="1" lang="en-US" altLang="ja-JP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名（</a:t>
                      </a:r>
                      <a:r>
                        <a:rPr kumimoji="1" lang="en-US" altLang="ja-JP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SSID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）を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1-3.Wi-Fi</a:t>
            </a:r>
            <a:r>
              <a:rPr lang="ja-JP" altLang="en-US" sz="1600"/>
              <a:t>に接続する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Wi-Fi</a:t>
            </a:r>
            <a:r>
              <a:rPr lang="ja-JP" altLang="en-US" b="1"/>
              <a:t>に接続してみましょう。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7321EDA-C90B-4254-9913-9DA1B426E2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8714" y="1714065"/>
            <a:ext cx="2855862" cy="198343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CB37570-9A72-415E-B49D-13686D71EDF3}"/>
              </a:ext>
            </a:extLst>
          </p:cNvPr>
          <p:cNvSpPr/>
          <p:nvPr/>
        </p:nvSpPr>
        <p:spPr>
          <a:xfrm>
            <a:off x="2707574" y="2850078"/>
            <a:ext cx="351441" cy="235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5E929D5-24DD-465E-BE37-5570B30FA2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38847" y="1714065"/>
            <a:ext cx="2719448" cy="198343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AA18434-EF33-420F-8DA5-661CF9549333}"/>
              </a:ext>
            </a:extLst>
          </p:cNvPr>
          <p:cNvSpPr/>
          <p:nvPr/>
        </p:nvSpPr>
        <p:spPr>
          <a:xfrm>
            <a:off x="5522026" y="2505694"/>
            <a:ext cx="153204" cy="200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9CF5092-6226-42A2-9A03-10A4A2C7A0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82323" y="1714065"/>
            <a:ext cx="2855860" cy="198343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7D50EF5-A7F7-430B-9550-C20647DC2C6A}"/>
              </a:ext>
            </a:extLst>
          </p:cNvPr>
          <p:cNvSpPr/>
          <p:nvPr/>
        </p:nvSpPr>
        <p:spPr>
          <a:xfrm>
            <a:off x="8567816" y="2175595"/>
            <a:ext cx="513080" cy="119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48EBC4-D294-48E6-8DB5-742F1A040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870" y="4248354"/>
            <a:ext cx="657317" cy="7144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FC985C-5818-426D-83F8-41B4CF50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728" y="4405539"/>
            <a:ext cx="401387" cy="4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764532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④「自動的に接続」を外す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⑤「接続」をクリック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のパスワードを入力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「自動的に接続」の横についているチェックマークをクリックし、外しましょう。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もともとチェックマークがついていないときは、⑤に進みましょう。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④を完了した状態で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「接続」をクリックしましょう。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のパスワードを入力して、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「次へ」をクリックしましょう。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1-3.Wi-Fi</a:t>
            </a:r>
            <a:r>
              <a:rPr lang="ja-JP" altLang="en-US" sz="1600"/>
              <a:t>に接続する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Wi-Fi</a:t>
            </a:r>
            <a:r>
              <a:rPr lang="ja-JP" altLang="en-US" b="1"/>
              <a:t>に接続してみましょう。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EBEADA-7D9C-49F2-A8D4-E4261B7B97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1403" y="1661244"/>
            <a:ext cx="2841184" cy="20913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59AE6FB-CFC0-4C17-B99C-B4F5796D7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07117" y="1661245"/>
            <a:ext cx="2774037" cy="209136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064E85-F72A-4D58-A414-00EE7AE83A8A}"/>
              </a:ext>
            </a:extLst>
          </p:cNvPr>
          <p:cNvSpPr/>
          <p:nvPr/>
        </p:nvSpPr>
        <p:spPr>
          <a:xfrm>
            <a:off x="2174322" y="2162597"/>
            <a:ext cx="617220" cy="275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77E5B6E-D264-40A4-8CED-B4917300DC4F}"/>
              </a:ext>
            </a:extLst>
          </p:cNvPr>
          <p:cNvSpPr/>
          <p:nvPr/>
        </p:nvSpPr>
        <p:spPr>
          <a:xfrm>
            <a:off x="5368784" y="2108702"/>
            <a:ext cx="557003" cy="290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762AC9F-AE6D-49D9-A73A-242D901484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23415" y="1661245"/>
            <a:ext cx="2774037" cy="209136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5A4B01E-432B-42AE-899F-15A8BEB3F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50" y="4769347"/>
            <a:ext cx="1605976" cy="377877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088D282-A48B-4EDE-975E-6DBEE7CD3D26}"/>
              </a:ext>
            </a:extLst>
          </p:cNvPr>
          <p:cNvSpPr/>
          <p:nvPr/>
        </p:nvSpPr>
        <p:spPr>
          <a:xfrm>
            <a:off x="1184224" y="4751883"/>
            <a:ext cx="359806" cy="412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9462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35788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の接続が完了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「接続済み」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と表示されたら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Wi-Fi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への接続が完了です。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1-3.Wi-Fi</a:t>
            </a:r>
            <a:r>
              <a:rPr lang="ja-JP" altLang="en-US" sz="1600"/>
              <a:t>に接続する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Wi-Fi</a:t>
            </a:r>
            <a:r>
              <a:rPr lang="ja-JP" altLang="en-US" b="1"/>
              <a:t>に接続してみましょう。</a:t>
            </a:r>
          </a:p>
        </p:txBody>
      </p:sp>
      <p:pic>
        <p:nvPicPr>
          <p:cNvPr id="17" name="グラフィックス 16" descr="拍手">
            <a:extLst>
              <a:ext uri="{FF2B5EF4-FFF2-40B4-BE49-F238E27FC236}">
                <a16:creationId xmlns:a16="http://schemas.microsoft.com/office/drawing/2014/main" id="{1220F160-384F-4156-8608-0DC89098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202" y="5378318"/>
            <a:ext cx="505095" cy="505095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9F4A7AF-197A-46BB-B3D0-35AB3872F038}"/>
              </a:ext>
            </a:extLst>
          </p:cNvPr>
          <p:cNvSpPr/>
          <p:nvPr/>
        </p:nvSpPr>
        <p:spPr>
          <a:xfrm>
            <a:off x="214443" y="5242707"/>
            <a:ext cx="2684759" cy="778084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お家からでも学習用端末が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使用できるようになりました。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E701DC-9C64-48A0-BB7D-D7E4E7CE7E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7661" y="1661245"/>
            <a:ext cx="2754089" cy="209136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064E85-F72A-4D58-A414-00EE7AE83A8A}"/>
              </a:ext>
            </a:extLst>
          </p:cNvPr>
          <p:cNvSpPr/>
          <p:nvPr/>
        </p:nvSpPr>
        <p:spPr>
          <a:xfrm>
            <a:off x="2114945" y="1869653"/>
            <a:ext cx="784257" cy="270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97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47777" y="646587"/>
            <a:ext cx="9468196" cy="2952936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b="1">
                <a:latin typeface="UD デジタル 教科書体 NK-R"/>
                <a:ea typeface="UD デジタル 教科書体 NK-R"/>
              </a:rPr>
              <a:t>2</a:t>
            </a:r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.Teams</a:t>
            </a:r>
            <a:endParaRPr kumimoji="1" lang="ja-JP" altLang="en-US" sz="4800" b="1">
              <a:latin typeface="UD デジタル 教科書体 NK-R"/>
              <a:ea typeface="UD デジタル 教科書体 NK-R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19BBB-75A8-4BA7-8861-11FC1C948565}"/>
              </a:ext>
            </a:extLst>
          </p:cNvPr>
          <p:cNvSpPr txBox="1"/>
          <p:nvPr/>
        </p:nvSpPr>
        <p:spPr>
          <a:xfrm>
            <a:off x="2718949" y="2503428"/>
            <a:ext cx="182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チームズ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767E48-2408-43BB-92B1-95A041B64035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E9325D21-0358-4D7B-B6AB-61A1ADAB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10" y="2573755"/>
            <a:ext cx="3647173" cy="20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9" y="648392"/>
            <a:ext cx="9354072" cy="359191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/>
              <a:t>2-1.</a:t>
            </a:r>
            <a:r>
              <a:rPr lang="ja-JP" altLang="en-US" sz="4800" b="1"/>
              <a:t>自分が参加しているチームにアクセスする</a:t>
            </a:r>
            <a:endParaRPr kumimoji="1" lang="ja-JP" altLang="en-US" b="1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19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F740001-4550-4197-B793-85F2C9C79866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5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80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2" y="760719"/>
            <a:ext cx="4738557" cy="5898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b="1"/>
              <a:t>1.</a:t>
            </a:r>
            <a:r>
              <a:rPr lang="ja-JP" altLang="en-US" b="1"/>
              <a:t>初期セットアップ手順</a:t>
            </a:r>
            <a:endParaRPr lang="en-US" altLang="ja-JP" b="1"/>
          </a:p>
          <a:p>
            <a:pPr marL="0" indent="0">
              <a:buNone/>
            </a:pPr>
            <a:r>
              <a:rPr lang="ja-JP" altLang="en-US" b="1"/>
              <a:t>　</a:t>
            </a:r>
            <a:r>
              <a:rPr lang="ja-JP" altLang="en-US">
                <a:hlinkClick r:id="rId2" action="ppaction://hlinksldjump"/>
              </a:rPr>
              <a:t>　</a:t>
            </a:r>
            <a:r>
              <a:rPr kumimoji="1" lang="en-US" altLang="ja-JP">
                <a:hlinkClick r:id="rId2" action="ppaction://hlinksldjump"/>
              </a:rPr>
              <a:t>1-1.</a:t>
            </a:r>
            <a:r>
              <a:rPr kumimoji="1" lang="ja-JP" altLang="en-US">
                <a:hlinkClick r:id="rId2" action="ppaction://hlinksldjump"/>
              </a:rPr>
              <a:t>学習用端末（ノートパソコン）を</a:t>
            </a:r>
            <a:r>
              <a:rPr lang="ja-JP" altLang="en-US">
                <a:hlinkClick r:id="rId2" action="ppaction://hlinksldjump"/>
              </a:rPr>
              <a:t>使用</a:t>
            </a:r>
            <a:r>
              <a:rPr kumimoji="1" lang="ja-JP" altLang="en-US">
                <a:hlinkClick r:id="rId2" action="ppaction://hlinksldjump"/>
              </a:rPr>
              <a:t>する</a:t>
            </a:r>
            <a:endParaRPr kumimoji="1" lang="en-US" altLang="ja-JP"/>
          </a:p>
          <a:p>
            <a:pPr marL="0" indent="0">
              <a:buNone/>
            </a:pPr>
            <a:r>
              <a:rPr lang="en-US" altLang="ja-JP"/>
              <a:t>   </a:t>
            </a:r>
            <a:r>
              <a:rPr lang="en-US" altLang="ja-JP">
                <a:hlinkClick r:id="rId3" action="ppaction://hlinksldjump"/>
              </a:rPr>
              <a:t>1-2.</a:t>
            </a:r>
            <a:r>
              <a:rPr lang="ja-JP" altLang="en-US">
                <a:hlinkClick r:id="rId3" action="ppaction://hlinksldjump"/>
              </a:rPr>
              <a:t>学習用端末（ノートパソコン）にサインインする</a:t>
            </a:r>
            <a:endParaRPr kumimoji="1"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4" action="ppaction://hlinksldjump"/>
              </a:rPr>
              <a:t>1-3.Wi-Fi</a:t>
            </a:r>
            <a:r>
              <a:rPr lang="ja-JP" altLang="en-US">
                <a:hlinkClick r:id="rId4" action="ppaction://hlinksldjump"/>
              </a:rPr>
              <a:t>に接続する</a:t>
            </a:r>
            <a:endParaRPr lang="en-US" altLang="ja-JP"/>
          </a:p>
          <a:p>
            <a:pPr marL="0" indent="0">
              <a:buNone/>
            </a:pPr>
            <a:endParaRPr kumimoji="1" lang="en-US" altLang="ja-JP"/>
          </a:p>
          <a:p>
            <a:pPr marL="0" indent="0">
              <a:buNone/>
            </a:pPr>
            <a:r>
              <a:rPr kumimoji="1" lang="en-US" altLang="ja-JP" b="1"/>
              <a:t>2.Teams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5" action="ppaction://hlinksldjump"/>
              </a:rPr>
              <a:t>2-1.</a:t>
            </a:r>
            <a:r>
              <a:rPr lang="ja-JP" altLang="en-US">
                <a:hlinkClick r:id="rId5" action="ppaction://hlinksldjump"/>
              </a:rPr>
              <a:t> 自分が参加しているチームにアクセスする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6" action="ppaction://hlinksldjump"/>
              </a:rPr>
              <a:t>2-2.</a:t>
            </a:r>
            <a:r>
              <a:rPr lang="ja-JP" altLang="en-US">
                <a:hlinkClick r:id="rId6" action="ppaction://hlinksldjump"/>
              </a:rPr>
              <a:t>ファイル（作成物）を保存する 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7" action="ppaction://hlinksldjump"/>
              </a:rPr>
              <a:t>2-3.</a:t>
            </a:r>
            <a:r>
              <a:rPr lang="ja-JP" altLang="en-US">
                <a:hlinkClick r:id="rId7" action="ppaction://hlinksldjump"/>
              </a:rPr>
              <a:t>オンライン授業への参加する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8" action="ppaction://hlinksldjump"/>
              </a:rPr>
              <a:t>2-4.</a:t>
            </a:r>
            <a:r>
              <a:rPr lang="ja-JP" altLang="en-US">
                <a:hlinkClick r:id="rId8" action="ppaction://hlinksldjump"/>
              </a:rPr>
              <a:t>オンライン授業中の画面を操作する</a:t>
            </a:r>
            <a:endParaRPr lang="en-US" altLang="ja-JP"/>
          </a:p>
          <a:p>
            <a:pPr marL="0" indent="0">
              <a:buNone/>
            </a:pPr>
            <a:endParaRPr lang="en-US" altLang="ja-JP"/>
          </a:p>
          <a:p>
            <a:pPr marL="0" indent="0">
              <a:buNone/>
            </a:pPr>
            <a:r>
              <a:rPr kumimoji="1" lang="en-US" altLang="ja-JP" b="1"/>
              <a:t>3.</a:t>
            </a:r>
            <a:r>
              <a:rPr kumimoji="1" lang="ja-JP" altLang="en-US" b="1"/>
              <a:t>ブリタニカ</a:t>
            </a:r>
            <a:endParaRPr kumimoji="1" lang="en-US" altLang="ja-JP" b="1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kumimoji="1" lang="en-US" altLang="ja-JP">
                <a:hlinkClick r:id="rId9" action="ppaction://hlinksldjump"/>
              </a:rPr>
              <a:t>3-1.</a:t>
            </a:r>
            <a:r>
              <a:rPr lang="ja-JP" altLang="en-US">
                <a:hlinkClick r:id="rId9" action="ppaction://hlinksldjump"/>
              </a:rPr>
              <a:t>ブリタニカにログインする</a:t>
            </a:r>
            <a:endParaRPr kumimoji="1" lang="en-US" altLang="ja-JP"/>
          </a:p>
          <a:p>
            <a:pPr marL="0" indent="0">
              <a:buNone/>
            </a:pPr>
            <a:r>
              <a:rPr kumimoji="1" lang="ja-JP" altLang="en-US"/>
              <a:t>　　</a:t>
            </a:r>
            <a:r>
              <a:rPr kumimoji="1" lang="en-US" altLang="ja-JP">
                <a:hlinkClick r:id="rId10" action="ppaction://hlinksldjump"/>
              </a:rPr>
              <a:t>3-2.</a:t>
            </a:r>
            <a:r>
              <a:rPr kumimoji="1" lang="ja-JP" altLang="en-US">
                <a:hlinkClick r:id="rId10" action="ppaction://hlinksldjump"/>
              </a:rPr>
              <a:t>ブリタニカの使い方</a:t>
            </a:r>
            <a:endParaRPr kumimoji="1" lang="en-US" altLang="ja-JP"/>
          </a:p>
          <a:p>
            <a:pPr marL="0" indent="0">
              <a:buNone/>
            </a:pP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68551E22-35B4-4CC5-AB55-0F4DEDCAE609}"/>
              </a:ext>
            </a:extLst>
          </p:cNvPr>
          <p:cNvSpPr txBox="1">
            <a:spLocks/>
          </p:cNvSpPr>
          <p:nvPr/>
        </p:nvSpPr>
        <p:spPr>
          <a:xfrm>
            <a:off x="5205047" y="689956"/>
            <a:ext cx="4928894" cy="65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1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1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/>
              <a:t>4.</a:t>
            </a:r>
            <a:r>
              <a:rPr lang="ja-JP" altLang="en-US" b="1"/>
              <a:t>ミライシード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1" action="ppaction://hlinksldjump"/>
              </a:rPr>
              <a:t>4-1.</a:t>
            </a:r>
            <a:r>
              <a:rPr lang="ja-JP" altLang="en-US">
                <a:hlinkClick r:id="rId11" action="ppaction://hlinksldjump"/>
              </a:rPr>
              <a:t>ミライシードにログインする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2" action="ppaction://hlinksldjump"/>
              </a:rPr>
              <a:t>4-2</a:t>
            </a:r>
            <a:r>
              <a:rPr lang="ja-JP" altLang="en-US">
                <a:hlinkClick r:id="rId12" action="ppaction://hlinksldjump"/>
              </a:rPr>
              <a:t>．ミライシード（オフライン版）にログインする</a:t>
            </a:r>
            <a:endParaRPr lang="ja-JP" altLang="en-US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3" action="ppaction://hlinksldjump"/>
              </a:rPr>
              <a:t>4-3.</a:t>
            </a:r>
            <a:r>
              <a:rPr lang="ja-JP" altLang="en-US">
                <a:hlinkClick r:id="rId13" action="ppaction://hlinksldjump"/>
              </a:rPr>
              <a:t>ミライシードの使い方</a:t>
            </a:r>
            <a:endParaRPr lang="en-US" altLang="ja-JP"/>
          </a:p>
          <a:p>
            <a:pPr marL="0" indent="0">
              <a:buNone/>
            </a:pPr>
            <a:endParaRPr lang="ja-JP" altLang="en-US"/>
          </a:p>
          <a:p>
            <a:pPr marL="0" indent="0">
              <a:buNone/>
            </a:pPr>
            <a:r>
              <a:rPr lang="en-US" altLang="ja-JP" b="1"/>
              <a:t>5.OneDrive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4" action="ppaction://hlinksldjump"/>
              </a:rPr>
              <a:t>5-1.OneDrive</a:t>
            </a:r>
            <a:r>
              <a:rPr lang="ja-JP" altLang="en-US">
                <a:hlinkClick r:id="rId14" action="ppaction://hlinksldjump"/>
              </a:rPr>
              <a:t>を開く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ja-JP" altLang="en-US">
                <a:hlinkClick r:id="rId15" action="ppaction://hlinksldjump"/>
              </a:rPr>
              <a:t>　</a:t>
            </a:r>
            <a:r>
              <a:rPr lang="en-US" altLang="ja-JP">
                <a:hlinkClick r:id="rId15" action="ppaction://hlinksldjump"/>
              </a:rPr>
              <a:t>5-2.</a:t>
            </a:r>
            <a:r>
              <a:rPr lang="ja-JP" altLang="en-US">
                <a:hlinkClick r:id="rId15" action="ppaction://hlinksldjump"/>
              </a:rPr>
              <a:t>ファイル（作成物）を作成する</a:t>
            </a:r>
            <a:endParaRPr lang="en-US" altLang="ja-JP"/>
          </a:p>
          <a:p>
            <a:pPr marL="0" indent="0">
              <a:buNone/>
            </a:pPr>
            <a:endParaRPr lang="ja-JP" altLang="en-US"/>
          </a:p>
          <a:p>
            <a:pPr marL="0" indent="0">
              <a:buNone/>
            </a:pPr>
            <a:r>
              <a:rPr lang="en-US" altLang="ja-JP" b="1"/>
              <a:t>6.L-Gate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6" action="ppaction://hlinksldjump"/>
              </a:rPr>
              <a:t>6-1.L-Gate</a:t>
            </a:r>
            <a:r>
              <a:rPr lang="ja-JP" altLang="en-US">
                <a:hlinkClick r:id="rId16" action="ppaction://hlinksldjump"/>
              </a:rPr>
              <a:t>にログインする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>
                <a:hlinkClick r:id="rId17" action="ppaction://hlinksldjump"/>
              </a:rPr>
              <a:t>6-2.L-Gate</a:t>
            </a:r>
            <a:r>
              <a:rPr lang="ja-JP" altLang="en-US">
                <a:hlinkClick r:id="rId17" action="ppaction://hlinksldjump"/>
              </a:rPr>
              <a:t>の使い方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2BB8C44B-4E9B-4A06-9506-CBFF359F4FE0}"/>
              </a:ext>
            </a:extLst>
          </p:cNvPr>
          <p:cNvCxnSpPr>
            <a:cxnSpLocks/>
          </p:cNvCxnSpPr>
          <p:nvPr/>
        </p:nvCxnSpPr>
        <p:spPr>
          <a:xfrm>
            <a:off x="4953000" y="592579"/>
            <a:ext cx="0" cy="626542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17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2-1.</a:t>
            </a:r>
            <a:r>
              <a:rPr lang="ja-JP" altLang="en-US" sz="1600"/>
              <a:t>自分が参加しているチームにアクセスする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Teams</a:t>
            </a:r>
            <a:r>
              <a:rPr lang="ja-JP" altLang="en-US" b="1"/>
              <a:t>で自分が参加しているチームにアクセスするために必要な手順を説明しています。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lang="en-US" altLang="ja-JP" b="1"/>
          </a:p>
          <a:p>
            <a:r>
              <a:rPr lang="en-US" altLang="ja-JP" b="1"/>
              <a:t>Teams</a:t>
            </a:r>
            <a:r>
              <a:rPr lang="ja-JP" altLang="en-US" b="1"/>
              <a:t>で自分が参加しているチームにアクセスする</a:t>
            </a:r>
            <a:endParaRPr lang="en-US" altLang="ja-JP" b="1"/>
          </a:p>
          <a:p>
            <a:endParaRPr lang="en-US" altLang="ja-JP" b="1"/>
          </a:p>
          <a:p>
            <a:endParaRPr lang="en-US" altLang="ja-JP" b="1" u="sng"/>
          </a:p>
          <a:p>
            <a:pPr marL="0" indent="0">
              <a:buNone/>
            </a:pP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6D5C7FB-F9C9-4ED2-8874-7A079705EB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18" y="2115897"/>
            <a:ext cx="5084466" cy="3522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6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38543"/>
              </p:ext>
            </p:extLst>
          </p:nvPr>
        </p:nvGraphicFramePr>
        <p:xfrm>
          <a:off x="108284" y="1225117"/>
          <a:ext cx="9697452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2484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32484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32484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「チーム」をクリック</a:t>
                      </a:r>
                      <a:endParaRPr kumimoji="1" lang="en-US" altLang="ja-JP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③チーム名をクリック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ログインすると、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左にある「チーム」ボタンを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アクセスしたいチーム名をクリック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違うチームをクリックしてしまったら、もう一度②からやり直しましょう。</a:t>
                      </a:r>
                      <a:endParaRPr kumimoji="1" lang="ja-JP" altLang="en-US" sz="16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2-1.</a:t>
            </a:r>
            <a:r>
              <a:rPr lang="ja-JP" altLang="en-US" sz="1600"/>
              <a:t>自分が参加しているチームにアクセスする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で自分が参加しているチームにアクセスしましょう。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264FA61-D177-4036-8F88-CF6BC4E8ED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6" y="1690573"/>
            <a:ext cx="2972797" cy="202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ED7B11A-7138-459C-8878-DBAFA9A31C6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01" y="1690572"/>
            <a:ext cx="2972797" cy="202718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05566FE-B261-4068-B689-82A27F6D820C}"/>
              </a:ext>
            </a:extLst>
          </p:cNvPr>
          <p:cNvSpPr/>
          <p:nvPr/>
        </p:nvSpPr>
        <p:spPr>
          <a:xfrm>
            <a:off x="3419829" y="1972976"/>
            <a:ext cx="245722" cy="253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672AB7D-47F4-4B08-89F4-664EAA1F51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94" y="1692560"/>
            <a:ext cx="2972797" cy="202718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9CDF0B4-8122-438B-AC8E-D9519B2CAF5E}"/>
              </a:ext>
            </a:extLst>
          </p:cNvPr>
          <p:cNvSpPr/>
          <p:nvPr/>
        </p:nvSpPr>
        <p:spPr>
          <a:xfrm>
            <a:off x="6865996" y="2532581"/>
            <a:ext cx="663889" cy="5684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8AE638F-133D-4EFB-818E-0CA129047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721" y="4183212"/>
            <a:ext cx="628738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136401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3157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2878372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5585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④チームにアクセスする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4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上の写真のような画面になっていれば、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チームへのアクセス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が完了です。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2-1.</a:t>
            </a:r>
            <a:r>
              <a:rPr lang="ja-JP" altLang="en-US" sz="1600"/>
              <a:t>自分が参加しているチームにアクセスする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で自分が参加しているチームにアクセスしましょう。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F7123F-9BE6-4C07-A9C7-3C1D6FDCD4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9" y="1694422"/>
            <a:ext cx="3107340" cy="20951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8F73A58E-AB9F-4F68-8CEF-E18EAC8AE3E8}"/>
              </a:ext>
            </a:extLst>
          </p:cNvPr>
          <p:cNvSpPr/>
          <p:nvPr/>
        </p:nvSpPr>
        <p:spPr>
          <a:xfrm>
            <a:off x="124691" y="5146061"/>
            <a:ext cx="2918977" cy="859884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チームの中でいろいろな作業をしていきましょう！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9" name="グラフィックス 8" descr="拍手">
            <a:extLst>
              <a:ext uri="{FF2B5EF4-FFF2-40B4-BE49-F238E27FC236}">
                <a16:creationId xmlns:a16="http://schemas.microsoft.com/office/drawing/2014/main" id="{E6D99671-E45A-429B-B6B0-67AD25D8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3668" y="5224741"/>
            <a:ext cx="505095" cy="5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9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02" y="136523"/>
            <a:ext cx="9468196" cy="343194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/>
              <a:t>2-2.</a:t>
            </a:r>
            <a:r>
              <a:rPr kumimoji="1" lang="ja-JP" altLang="en-US" sz="4800" b="1"/>
              <a:t>ファイル（作成物）を保存</a:t>
            </a:r>
            <a:r>
              <a:rPr lang="ja-JP" altLang="en-US" sz="4800" b="1"/>
              <a:t>する</a:t>
            </a:r>
            <a:endParaRPr kumimoji="1" lang="ja-JP" altLang="en-US" b="1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A2522A7-E38E-4962-BFFA-B023A15D89B8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698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194657"/>
            <a:ext cx="8041791" cy="315910"/>
          </a:xfrm>
        </p:spPr>
        <p:txBody>
          <a:bodyPr/>
          <a:lstStyle/>
          <a:p>
            <a:r>
              <a:rPr lang="en-US" altLang="ja-JP" sz="1600"/>
              <a:t>2-2.</a:t>
            </a:r>
            <a:r>
              <a:rPr lang="ja-JP" altLang="en-US" sz="1600"/>
              <a:t>ファイル（作成物）を保存する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Teams</a:t>
            </a:r>
            <a:r>
              <a:rPr lang="ja-JP" altLang="en-US" b="1"/>
              <a:t>でファイル（作成物）を保存するときに必要な手順を説明しています。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Teams</a:t>
            </a:r>
            <a:r>
              <a:rPr lang="ja-JP" altLang="en-US" b="1"/>
              <a:t>に自分の作ったファイルを保存する</a:t>
            </a:r>
            <a:endParaRPr lang="en-US" altLang="ja-JP" b="1"/>
          </a:p>
          <a:p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 u="sng"/>
          </a:p>
          <a:p>
            <a:r>
              <a:rPr lang="ja-JP" altLang="en-US" b="1"/>
              <a:t>保存したいファイル（作成物）</a:t>
            </a:r>
            <a:br>
              <a:rPr lang="en-US" altLang="ja-JP" b="1"/>
            </a:br>
            <a:r>
              <a:rPr lang="en-US" altLang="ja-JP" b="1" u="sng"/>
              <a:t>Word</a:t>
            </a:r>
            <a:r>
              <a:rPr lang="ja-JP" altLang="en-US" b="1" u="sng"/>
              <a:t>や</a:t>
            </a:r>
            <a:r>
              <a:rPr lang="en-US" altLang="ja-JP" b="1" u="sng"/>
              <a:t>Excel</a:t>
            </a:r>
            <a:r>
              <a:rPr lang="ja-JP" altLang="en-US" b="1" u="sng"/>
              <a:t>であらかじめ名前を付けて保存しておきましょう。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ファイルがないと、このあとの作業ができません。</a:t>
            </a:r>
            <a:endParaRPr lang="en-US" altLang="ja-JP" b="1"/>
          </a:p>
          <a:p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9618304-20D8-49E9-B11E-B93E668D88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55" y="1526168"/>
            <a:ext cx="4307604" cy="2747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06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229244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「チーム」をクリック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保存したいチームをクリック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ログインすると、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左にある「チーム」ボタン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画面に出てきたチームの中から、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ファイル（作成物）を保存したい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チームをクリックします。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違うチームをクリックしてしまったら、もう一度②からやり直しましょう。</a:t>
                      </a:r>
                      <a:endParaRPr kumimoji="1" lang="ja-JP" altLang="en-US" sz="16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2-2.</a:t>
            </a:r>
            <a:r>
              <a:rPr lang="ja-JP" altLang="en-US" sz="1600"/>
              <a:t>ファイル（作成物）を保存する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ファイル（作成物）を保存したいチームに入りましょう。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F777D28-7939-4344-8AB1-4931AB80A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9395" y="1760913"/>
            <a:ext cx="2928258" cy="209546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5E0DCD-2F64-4383-9F85-82B5B7BB76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85" y="1760913"/>
            <a:ext cx="2928258" cy="209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0D5DC8C-B7FB-4F3A-A8E2-2CD4048FC4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45" y="1762750"/>
            <a:ext cx="2931160" cy="209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387634" y="2177216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7544076" y="2169243"/>
            <a:ext cx="536949" cy="610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153DEB1-0BAA-427E-902B-D525F291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80" y="4364890"/>
            <a:ext cx="628738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60355"/>
              </p:ext>
            </p:extLst>
          </p:nvPr>
        </p:nvGraphicFramePr>
        <p:xfrm>
          <a:off x="214443" y="1294100"/>
          <a:ext cx="9477114" cy="5000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172628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④「ファイル」をクリック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「アップロード」をクリック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 「ファイル」をクリック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チーム名をクリックすると、チームの中に入ることができます。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上にある「ファイル」をクリックしましょう。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「ファイル」の下に新しくボタンが出てきたら、「アップロード」を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「アップロード」をクリックすると、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下に「ファイル」「フォルダ」という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ボタンが出てきます。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この中の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「ファイル」をクリック</a:t>
                      </a:r>
                      <a:endParaRPr kumimoji="1" lang="en-US" altLang="ja-JP" sz="1600" b="1" u="sng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2-2.</a:t>
            </a:r>
            <a:r>
              <a:rPr lang="ja-JP" altLang="en-US" sz="1600"/>
              <a:t>ファイル（作成物）を保存する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ファイルを選びましょう。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F8EEDD-9D5F-421C-BF05-AB21D73E73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" y="1784949"/>
            <a:ext cx="2793959" cy="20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181E15C-B25E-4191-B8C9-87765E3294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 b="31889"/>
          <a:stretch/>
        </p:blipFill>
        <p:spPr bwMode="auto">
          <a:xfrm>
            <a:off x="3453386" y="1784949"/>
            <a:ext cx="3035295" cy="20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2F1DA07-21FA-4424-AE44-E68C60B18D5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17525" b="17771"/>
          <a:stretch/>
        </p:blipFill>
        <p:spPr bwMode="auto">
          <a:xfrm>
            <a:off x="6628823" y="1784949"/>
            <a:ext cx="2922591" cy="200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B415E7A-6E71-4BB2-AB7A-37A2A65974EC}"/>
              </a:ext>
            </a:extLst>
          </p:cNvPr>
          <p:cNvSpPr/>
          <p:nvPr/>
        </p:nvSpPr>
        <p:spPr>
          <a:xfrm>
            <a:off x="1349798" y="1855461"/>
            <a:ext cx="266411" cy="281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84A2E14-592E-4823-A326-1E963F441237}"/>
              </a:ext>
            </a:extLst>
          </p:cNvPr>
          <p:cNvSpPr/>
          <p:nvPr/>
        </p:nvSpPr>
        <p:spPr>
          <a:xfrm>
            <a:off x="4616908" y="2212321"/>
            <a:ext cx="529390" cy="156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1ABEFDC-83B0-4D96-9FE2-8291A6E35CA9}"/>
              </a:ext>
            </a:extLst>
          </p:cNvPr>
          <p:cNvSpPr/>
          <p:nvPr/>
        </p:nvSpPr>
        <p:spPr>
          <a:xfrm>
            <a:off x="7891873" y="2252574"/>
            <a:ext cx="496897" cy="17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65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21018"/>
              </p:ext>
            </p:extLst>
          </p:nvPr>
        </p:nvGraphicFramePr>
        <p:xfrm>
          <a:off x="214443" y="1206844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19527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98549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⑦保存したいファイルをクリック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⑧「開く」をクリック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⑨ファイルが保存される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上の写真のような画面が出てきたら、その中の保存したいファイルを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「開く」をクリックしましょう。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別画面が閉じた後に、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保存したいファイルの名前があれば</a:t>
                      </a:r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、</a:t>
                      </a:r>
                      <a:r>
                        <a:rPr kumimoji="1" lang="en-US" altLang="ja-JP" sz="1600" b="1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 b="1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へのファイルの保存が完了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です。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kumimoji="1" lang="en-US" altLang="ja-JP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 </a:t>
                      </a:r>
                      <a:endParaRPr kumimoji="1" lang="ja-JP" altLang="en-US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2-2.</a:t>
            </a:r>
            <a:r>
              <a:rPr lang="ja-JP" altLang="en-US" sz="1600"/>
              <a:t>ファイル（作成物）を保存する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でファイルを保存しましょう。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8E7EA08-1961-4189-9B9B-E5F22C2BDF6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8" b="16189"/>
          <a:stretch/>
        </p:blipFill>
        <p:spPr bwMode="auto">
          <a:xfrm>
            <a:off x="3522153" y="1719301"/>
            <a:ext cx="2861694" cy="188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7F07331-C2F0-4390-BDEE-A117BFA9395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2" y="1719301"/>
            <a:ext cx="2880055" cy="188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E551CA3-2137-4C0A-9F3F-6C7B3870035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717555"/>
            <a:ext cx="2964487" cy="18868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448DFE5-0CBF-498A-8A8C-7BBFACB17C88}"/>
              </a:ext>
            </a:extLst>
          </p:cNvPr>
          <p:cNvSpPr/>
          <p:nvPr/>
        </p:nvSpPr>
        <p:spPr>
          <a:xfrm>
            <a:off x="684284" y="2053695"/>
            <a:ext cx="1090825" cy="172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08C879B-2131-4605-BDF7-7E5E0E877E84}"/>
              </a:ext>
            </a:extLst>
          </p:cNvPr>
          <p:cNvSpPr/>
          <p:nvPr/>
        </p:nvSpPr>
        <p:spPr>
          <a:xfrm>
            <a:off x="4622961" y="2930333"/>
            <a:ext cx="492061" cy="222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3F6DD3F-1014-4041-87FE-5DDB11CCBE99}"/>
              </a:ext>
            </a:extLst>
          </p:cNvPr>
          <p:cNvSpPr/>
          <p:nvPr/>
        </p:nvSpPr>
        <p:spPr>
          <a:xfrm>
            <a:off x="7567609" y="2524010"/>
            <a:ext cx="1406352" cy="14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吹き出し: 四角形 35">
            <a:extLst>
              <a:ext uri="{FF2B5EF4-FFF2-40B4-BE49-F238E27FC236}">
                <a16:creationId xmlns:a16="http://schemas.microsoft.com/office/drawing/2014/main" id="{387D68CD-4405-437C-BECF-DD18C45B9CEB}"/>
              </a:ext>
            </a:extLst>
          </p:cNvPr>
          <p:cNvSpPr/>
          <p:nvPr/>
        </p:nvSpPr>
        <p:spPr>
          <a:xfrm>
            <a:off x="6504710" y="5146061"/>
            <a:ext cx="2496168" cy="704021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</a:t>
            </a:r>
            <a:r>
              <a:rPr kumimoji="1" lang="en-US" altLang="ja-JP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Teams</a:t>
            </a: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へのファイルが保存できるようになりました。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37" name="グラフィックス 36" descr="拍手">
            <a:extLst>
              <a:ext uri="{FF2B5EF4-FFF2-40B4-BE49-F238E27FC236}">
                <a16:creationId xmlns:a16="http://schemas.microsoft.com/office/drawing/2014/main" id="{A0A7D354-2B98-4155-A2B3-4BCF418FC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7906" y="5245523"/>
            <a:ext cx="505095" cy="5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5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238412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613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297183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2994666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★簡単に保存するには・・・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デスクトップにあるファイルを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クリックしながら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上に持っていき、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ファイルを保存したい場所で指を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はなします。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highlight>
                          <a:srgbClr val="FFFF00"/>
                        </a:highlight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これだけでファイル保存をすることができます。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2-2.</a:t>
            </a:r>
            <a:r>
              <a:rPr lang="ja-JP" altLang="en-US" sz="1600"/>
              <a:t>ファイル（作成物）を保存する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もう一つの方法で</a:t>
            </a:r>
            <a:r>
              <a:rPr lang="en-US" altLang="ja-JP" b="1"/>
              <a:t>Teams</a:t>
            </a:r>
            <a:r>
              <a:rPr lang="ja-JP" altLang="en-US" b="1"/>
              <a:t>にファイルを保存してみましょう。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FA03DD6-9ECB-4A21-B842-01B29E659C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5" y="1676934"/>
            <a:ext cx="2908025" cy="19806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CB4CAC5B-34C9-4FC8-8EA3-95A109ABEE2F}"/>
              </a:ext>
            </a:extLst>
          </p:cNvPr>
          <p:cNvSpPr/>
          <p:nvPr/>
        </p:nvSpPr>
        <p:spPr>
          <a:xfrm>
            <a:off x="163884" y="5958142"/>
            <a:ext cx="3562427" cy="580772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クリックしながらファイルを移動することを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「ドラッグアンドドロップ」と言います</a:t>
            </a:r>
            <a:r>
              <a:rPr kumimoji="1" lang="ja-JP" altLang="en-US" sz="1200" b="1"/>
              <a:t>。</a:t>
            </a:r>
            <a:endParaRPr kumimoji="1" lang="en-US" altLang="ja-JP" sz="1200" b="1"/>
          </a:p>
        </p:txBody>
      </p:sp>
      <p:pic>
        <p:nvPicPr>
          <p:cNvPr id="19" name="グラフィックス 18" descr="拍手">
            <a:extLst>
              <a:ext uri="{FF2B5EF4-FFF2-40B4-BE49-F238E27FC236}">
                <a16:creationId xmlns:a16="http://schemas.microsoft.com/office/drawing/2014/main" id="{A37A901D-D5C0-4678-B46E-08B6E771F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3925" y="5975616"/>
            <a:ext cx="505095" cy="505095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B0671CE2-4DAE-479C-975C-CFDF4AEC03EC}"/>
              </a:ext>
            </a:extLst>
          </p:cNvPr>
          <p:cNvCxnSpPr>
            <a:cxnSpLocks/>
          </p:cNvCxnSpPr>
          <p:nvPr/>
        </p:nvCxnSpPr>
        <p:spPr>
          <a:xfrm flipV="1">
            <a:off x="944726" y="3077496"/>
            <a:ext cx="723218" cy="216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6694233-35C6-4C6A-9138-CEC33027AAF8}"/>
              </a:ext>
            </a:extLst>
          </p:cNvPr>
          <p:cNvSpPr/>
          <p:nvPr/>
        </p:nvSpPr>
        <p:spPr>
          <a:xfrm>
            <a:off x="489535" y="3159128"/>
            <a:ext cx="341649" cy="269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99495DB-C16D-4CA0-BC00-D01EE0788AA9}"/>
              </a:ext>
            </a:extLst>
          </p:cNvPr>
          <p:cNvSpPr/>
          <p:nvPr/>
        </p:nvSpPr>
        <p:spPr>
          <a:xfrm>
            <a:off x="1781997" y="2841131"/>
            <a:ext cx="326203" cy="317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251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02" y="136523"/>
            <a:ext cx="9468196" cy="343194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/>
              <a:t>2-3.</a:t>
            </a:r>
            <a:r>
              <a:rPr kumimoji="1" lang="ja-JP" altLang="en-US" sz="4800" b="1"/>
              <a:t>オンライン授業に参加</a:t>
            </a:r>
            <a:r>
              <a:rPr lang="ja-JP" altLang="en-US" sz="4800" b="1"/>
              <a:t>する</a:t>
            </a:r>
            <a:endParaRPr kumimoji="1" lang="ja-JP" altLang="en-US" b="1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29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C4AB9F3-0FB6-42A2-8D0F-7C0C63F99458}"/>
              </a:ext>
            </a:extLst>
          </p:cNvPr>
          <p:cNvCxnSpPr>
            <a:cxnSpLocks/>
          </p:cNvCxnSpPr>
          <p:nvPr/>
        </p:nvCxnSpPr>
        <p:spPr>
          <a:xfrm>
            <a:off x="790832" y="3465513"/>
            <a:ext cx="84289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5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BC1925C-6860-44E0-8030-626033CDA77C}"/>
              </a:ext>
            </a:extLst>
          </p:cNvPr>
          <p:cNvCxnSpPr>
            <a:cxnSpLocks/>
          </p:cNvCxnSpPr>
          <p:nvPr/>
        </p:nvCxnSpPr>
        <p:spPr>
          <a:xfrm>
            <a:off x="192064" y="3465513"/>
            <a:ext cx="9511553" cy="313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9DF56334-1388-478A-97E6-37EB0BEC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49" y="2867479"/>
            <a:ext cx="3353508" cy="18863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0212" y="656943"/>
            <a:ext cx="9468196" cy="28085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1.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初期セットアップ手順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351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194657"/>
            <a:ext cx="8041791" cy="315910"/>
          </a:xfrm>
        </p:spPr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550288"/>
            <a:ext cx="9477115" cy="548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Teams</a:t>
            </a:r>
            <a:r>
              <a:rPr lang="ja-JP" altLang="en-US" b="1"/>
              <a:t>でオンライン授業に参加する手順を説明しています。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Teams</a:t>
            </a:r>
            <a:r>
              <a:rPr lang="ja-JP" altLang="en-US" b="1"/>
              <a:t>の予定表からオンライン授業に参加する</a:t>
            </a:r>
            <a:endParaRPr lang="en-US" altLang="ja-JP" b="1"/>
          </a:p>
          <a:p>
            <a:r>
              <a:rPr lang="en-US" altLang="ja-JP" b="1"/>
              <a:t>Teams</a:t>
            </a:r>
            <a:r>
              <a:rPr lang="ja-JP" altLang="en-US" b="1"/>
              <a:t>のチャネルからオンライン授業に参加する</a:t>
            </a:r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endParaRPr lang="en-US" altLang="ja-JP" b="1" u="sng"/>
          </a:p>
          <a:p>
            <a:endParaRPr lang="en-US" altLang="ja-JP" b="1" u="sng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AA2DB5C-DECB-4E62-B6BD-FCB8F549D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12694"/>
          <a:stretch/>
        </p:blipFill>
        <p:spPr>
          <a:xfrm>
            <a:off x="4213932" y="2831243"/>
            <a:ext cx="4990007" cy="27671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6300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76019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「予定表」をクリック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参加したい授業をクリック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ログインすると、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左にある「予定表」ボタン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画面に出てきた予定表から、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参加したい授業をクリックしましょう。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のオンライン授業に</a:t>
            </a:r>
            <a:r>
              <a:rPr lang="ja-JP" altLang="en-US" b="1" u="sng"/>
              <a:t>予定表から</a:t>
            </a:r>
            <a:r>
              <a:rPr lang="ja-JP" altLang="en-US" b="1"/>
              <a:t>参加しましょう。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F777D28-7939-4344-8AB1-4931AB80A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9395" y="1760913"/>
            <a:ext cx="2928258" cy="209546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5E0DCD-2F64-4383-9F85-82B5B7BB76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20" y="1770126"/>
            <a:ext cx="2928258" cy="209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376270" y="2474269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7544076" y="2169243"/>
            <a:ext cx="536949" cy="610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C8A3324-2F71-4861-A9DB-BD63F7688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18990" r="94844" b="45835"/>
          <a:stretch/>
        </p:blipFill>
        <p:spPr>
          <a:xfrm>
            <a:off x="4015744" y="1929905"/>
            <a:ext cx="410857" cy="17556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82D5579-6370-4AA2-A4E2-06A93C7BD7F5}"/>
              </a:ext>
            </a:extLst>
          </p:cNvPr>
          <p:cNvSpPr/>
          <p:nvPr/>
        </p:nvSpPr>
        <p:spPr>
          <a:xfrm>
            <a:off x="4045465" y="2960624"/>
            <a:ext cx="381136" cy="347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F1330C-2ED5-4933-A23D-26FE37CE7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601" y="4360062"/>
            <a:ext cx="561909" cy="514087"/>
          </a:xfrm>
          <a:prstGeom prst="rect">
            <a:avLst/>
          </a:prstGeom>
        </p:spPr>
      </p:pic>
      <p:sp>
        <p:nvSpPr>
          <p:cNvPr id="19" name="角丸四角形吹き出し 16">
            <a:extLst>
              <a:ext uri="{FF2B5EF4-FFF2-40B4-BE49-F238E27FC236}">
                <a16:creationId xmlns:a16="http://schemas.microsoft.com/office/drawing/2014/main" id="{680C99C9-EF3C-487A-9969-DE81BB927E23}"/>
              </a:ext>
            </a:extLst>
          </p:cNvPr>
          <p:cNvSpPr/>
          <p:nvPr/>
        </p:nvSpPr>
        <p:spPr>
          <a:xfrm>
            <a:off x="4009948" y="1896042"/>
            <a:ext cx="446374" cy="1849022"/>
          </a:xfrm>
          <a:prstGeom prst="wedgeRoundRectCallout">
            <a:avLst>
              <a:gd name="adj1" fmla="val -92313"/>
              <a:gd name="adj2" fmla="val 1435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6C6CE0D-48B1-4257-9629-3EF0C0841659}"/>
              </a:ext>
            </a:extLst>
          </p:cNvPr>
          <p:cNvGrpSpPr/>
          <p:nvPr/>
        </p:nvGrpSpPr>
        <p:grpSpPr>
          <a:xfrm>
            <a:off x="6684568" y="1807041"/>
            <a:ext cx="2862037" cy="2056717"/>
            <a:chOff x="1810847" y="4780047"/>
            <a:chExt cx="2825322" cy="1784937"/>
          </a:xfrm>
        </p:grpSpPr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8E89C3A8-98A6-4E5B-AFD8-25F7E10FDC29}"/>
                </a:ext>
              </a:extLst>
            </p:cNvPr>
            <p:cNvSpPr/>
            <p:nvPr/>
          </p:nvSpPr>
          <p:spPr>
            <a:xfrm>
              <a:off x="2433570" y="5413663"/>
              <a:ext cx="692006" cy="2093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9BBE7E4-0A25-4E84-8D69-110259E6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162" y="5475947"/>
              <a:ext cx="450716" cy="487509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90896704-C0FD-4F81-B570-7F199A447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10"/>
            <a:stretch/>
          </p:blipFill>
          <p:spPr>
            <a:xfrm>
              <a:off x="1810847" y="4780047"/>
              <a:ext cx="2825322" cy="1784937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7E1595A-72B4-4D23-A09C-78010E7E7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26" t="57101" r="19656" b="26119"/>
            <a:stretch/>
          </p:blipFill>
          <p:spPr>
            <a:xfrm>
              <a:off x="2313619" y="5398663"/>
              <a:ext cx="1232328" cy="641686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sp>
          <p:nvSpPr>
            <p:cNvPr id="26" name="角丸四角形吹き出し 11">
              <a:extLst>
                <a:ext uri="{FF2B5EF4-FFF2-40B4-BE49-F238E27FC236}">
                  <a16:creationId xmlns:a16="http://schemas.microsoft.com/office/drawing/2014/main" id="{941CEB4B-0F3B-447B-A7D3-B2D0C50CC873}"/>
                </a:ext>
              </a:extLst>
            </p:cNvPr>
            <p:cNvSpPr/>
            <p:nvPr/>
          </p:nvSpPr>
          <p:spPr>
            <a:xfrm>
              <a:off x="2313619" y="5386689"/>
              <a:ext cx="1232328" cy="665635"/>
            </a:xfrm>
            <a:prstGeom prst="wedgeRoundRectCallout">
              <a:avLst>
                <a:gd name="adj1" fmla="val 76717"/>
                <a:gd name="adj2" fmla="val 35070"/>
                <a:gd name="adj3" fmla="val 16667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0D2634B-CC4B-42DB-854E-5528CF6E0C39}"/>
              </a:ext>
            </a:extLst>
          </p:cNvPr>
          <p:cNvSpPr/>
          <p:nvPr/>
        </p:nvSpPr>
        <p:spPr>
          <a:xfrm>
            <a:off x="7250739" y="2693755"/>
            <a:ext cx="1121983" cy="406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F0A8909-F8F1-4CAD-8931-E3B6C966371B}"/>
              </a:ext>
            </a:extLst>
          </p:cNvPr>
          <p:cNvSpPr/>
          <p:nvPr/>
        </p:nvSpPr>
        <p:spPr>
          <a:xfrm>
            <a:off x="8836683" y="3026007"/>
            <a:ext cx="593564" cy="223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74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259255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④「参加」ボタンをクリック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画面右上に出てくる「参加」ボタンをクリックしましょう。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のオンライン授業に</a:t>
            </a:r>
            <a:r>
              <a:rPr lang="ja-JP" altLang="en-US" b="1" u="sng"/>
              <a:t>予定表から</a:t>
            </a:r>
            <a:r>
              <a:rPr lang="ja-JP" altLang="en-US" b="1"/>
              <a:t>参加しましょう。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4DE6F73-9B27-4342-B50B-B067C0788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12702" r="-30" b="31604"/>
          <a:stretch/>
        </p:blipFill>
        <p:spPr>
          <a:xfrm>
            <a:off x="161875" y="2018032"/>
            <a:ext cx="3022703" cy="133034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8F6B70C-AF66-42EB-AA9C-D4DE84C10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1" t="15319" r="1715" b="78037"/>
          <a:stretch/>
        </p:blipFill>
        <p:spPr>
          <a:xfrm>
            <a:off x="1633029" y="2608901"/>
            <a:ext cx="1272530" cy="323660"/>
          </a:xfrm>
          <a:prstGeom prst="rect">
            <a:avLst/>
          </a:prstGeom>
        </p:spPr>
      </p:pic>
      <p:sp>
        <p:nvSpPr>
          <p:cNvPr id="32" name="角丸四角形吹き出し 28">
            <a:extLst>
              <a:ext uri="{FF2B5EF4-FFF2-40B4-BE49-F238E27FC236}">
                <a16:creationId xmlns:a16="http://schemas.microsoft.com/office/drawing/2014/main" id="{93815E5A-DD53-4317-8914-769A0E87033C}"/>
              </a:ext>
            </a:extLst>
          </p:cNvPr>
          <p:cNvSpPr/>
          <p:nvPr/>
        </p:nvSpPr>
        <p:spPr>
          <a:xfrm>
            <a:off x="1645403" y="2588407"/>
            <a:ext cx="1238796" cy="338840"/>
          </a:xfrm>
          <a:prstGeom prst="wedgeRoundRectCallout">
            <a:avLst>
              <a:gd name="adj1" fmla="val 39639"/>
              <a:gd name="adj2" fmla="val -115714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DF39A2F-9E7D-4585-9395-BE44D142AC61}"/>
              </a:ext>
            </a:extLst>
          </p:cNvPr>
          <p:cNvSpPr/>
          <p:nvPr/>
        </p:nvSpPr>
        <p:spPr>
          <a:xfrm>
            <a:off x="1680217" y="2653360"/>
            <a:ext cx="591664" cy="209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B2E7A8E3-D433-4BBB-927D-0D1897D0B0F1}"/>
              </a:ext>
            </a:extLst>
          </p:cNvPr>
          <p:cNvSpPr/>
          <p:nvPr/>
        </p:nvSpPr>
        <p:spPr>
          <a:xfrm>
            <a:off x="214443" y="5230317"/>
            <a:ext cx="2669756" cy="726569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これでオンライン授業への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参加が完了です。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35" name="グラフィックス 34" descr="拍手">
            <a:extLst>
              <a:ext uri="{FF2B5EF4-FFF2-40B4-BE49-F238E27FC236}">
                <a16:creationId xmlns:a16="http://schemas.microsoft.com/office/drawing/2014/main" id="{A86A63A8-343E-4947-B324-D6551DCAA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7324" y="5380335"/>
            <a:ext cx="505095" cy="505095"/>
          </a:xfrm>
          <a:prstGeom prst="rect">
            <a:avLst/>
          </a:prstGeom>
        </p:spPr>
      </p:pic>
      <p:sp>
        <p:nvSpPr>
          <p:cNvPr id="36" name="吹き出し: 四角形 35">
            <a:extLst>
              <a:ext uri="{FF2B5EF4-FFF2-40B4-BE49-F238E27FC236}">
                <a16:creationId xmlns:a16="http://schemas.microsoft.com/office/drawing/2014/main" id="{E4E80A1A-82BA-4FDE-A0B6-028BFF4BC011}"/>
              </a:ext>
            </a:extLst>
          </p:cNvPr>
          <p:cNvSpPr/>
          <p:nvPr/>
        </p:nvSpPr>
        <p:spPr>
          <a:xfrm>
            <a:off x="4727864" y="5885430"/>
            <a:ext cx="4963693" cy="598815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次のページでは、チャネルからオンライン授業に参加する方法が書かれています。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AA6B072-C623-45B6-8BB0-738691FA0194}"/>
              </a:ext>
            </a:extLst>
          </p:cNvPr>
          <p:cNvSpPr/>
          <p:nvPr/>
        </p:nvSpPr>
        <p:spPr>
          <a:xfrm>
            <a:off x="2551271" y="2172596"/>
            <a:ext cx="457413" cy="145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213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65270"/>
              </p:ext>
            </p:extLst>
          </p:nvPr>
        </p:nvGraphicFramePr>
        <p:xfrm>
          <a:off x="111318" y="1225117"/>
          <a:ext cx="9684690" cy="5500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619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91841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「チーム」をクリック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オンライン授業を受けるチームをクリック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ログインすると、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左にある「チーム」ボタン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画面に出てきたチーム一覧から、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オンライン授業を受けるチームを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のオンライン授業に</a:t>
            </a:r>
            <a:r>
              <a:rPr lang="ja-JP" altLang="en-US" b="1" u="sng"/>
              <a:t>チャネルから</a:t>
            </a:r>
            <a:r>
              <a:rPr lang="ja-JP" altLang="en-US" b="1"/>
              <a:t>参加しましょう。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F777D28-7939-4344-8AB1-4931AB80A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380" y="1929905"/>
            <a:ext cx="2928258" cy="209546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5E0DCD-2F64-4383-9F85-82B5B7BB76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40" y="1929905"/>
            <a:ext cx="2928258" cy="209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405872" y="2356780"/>
            <a:ext cx="211971" cy="2254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C8A3324-2F71-4861-A9DB-BD63F7688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18990" r="94844" b="45835"/>
          <a:stretch/>
        </p:blipFill>
        <p:spPr>
          <a:xfrm>
            <a:off x="4015744" y="1929905"/>
            <a:ext cx="410857" cy="17556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82D5579-6370-4AA2-A4E2-06A93C7BD7F5}"/>
              </a:ext>
            </a:extLst>
          </p:cNvPr>
          <p:cNvSpPr/>
          <p:nvPr/>
        </p:nvSpPr>
        <p:spPr>
          <a:xfrm>
            <a:off x="4045465" y="2235091"/>
            <a:ext cx="381136" cy="347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6">
            <a:extLst>
              <a:ext uri="{FF2B5EF4-FFF2-40B4-BE49-F238E27FC236}">
                <a16:creationId xmlns:a16="http://schemas.microsoft.com/office/drawing/2014/main" id="{680C99C9-EF3C-487A-9969-DE81BB927E23}"/>
              </a:ext>
            </a:extLst>
          </p:cNvPr>
          <p:cNvSpPr/>
          <p:nvPr/>
        </p:nvSpPr>
        <p:spPr>
          <a:xfrm>
            <a:off x="4009948" y="1896042"/>
            <a:ext cx="446374" cy="1849022"/>
          </a:xfrm>
          <a:prstGeom prst="wedgeRoundRectCallout">
            <a:avLst>
              <a:gd name="adj1" fmla="val -110127"/>
              <a:gd name="adj2" fmla="val -17916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513BC84-65E5-4DA1-8172-DACA9B97B0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91" y="1942705"/>
            <a:ext cx="2928258" cy="208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6165E71-BF4A-40C8-83BC-45ED95CD2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811" y="4574092"/>
            <a:ext cx="628738" cy="54300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6938206" y="2356780"/>
            <a:ext cx="578267" cy="664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719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03033"/>
              </p:ext>
            </p:extLst>
          </p:nvPr>
        </p:nvGraphicFramePr>
        <p:xfrm>
          <a:off x="135498" y="1216183"/>
          <a:ext cx="9684690" cy="5199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8282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41745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953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063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④「投稿」をクリック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⑤授業予定をクリック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⑥予定表画面が表示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24676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24676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画面上にある「投稿」ボタンを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受けたい授業名をクリックしましょう。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誰かが先に授業開始して</a:t>
                      </a:r>
                      <a:r>
                        <a:rPr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る場合は</a:t>
                      </a:r>
                      <a:endParaRPr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「会議中」と表示されます。</a:t>
                      </a:r>
                      <a:endParaRPr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「参加ボタン」をクリックして、</a:t>
                      </a:r>
                      <a:endParaRPr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授業に参加しましょう。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上の写真のような、オンライン授業の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予定表画面が出てきます。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のオンライン授業に</a:t>
            </a:r>
            <a:r>
              <a:rPr lang="ja-JP" altLang="en-US" b="1" u="sng"/>
              <a:t>チャネルから</a:t>
            </a:r>
            <a:r>
              <a:rPr lang="ja-JP" altLang="en-US" b="1"/>
              <a:t>参加しましょう。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5291BE7-4F58-4CE8-9AF8-F3AF819AC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45788" b="40017"/>
          <a:stretch/>
        </p:blipFill>
        <p:spPr>
          <a:xfrm>
            <a:off x="182433" y="1763413"/>
            <a:ext cx="2936785" cy="20914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21A8639-BECD-4323-9011-E423E443E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-194"/>
          <a:stretch/>
        </p:blipFill>
        <p:spPr>
          <a:xfrm>
            <a:off x="3439612" y="1761192"/>
            <a:ext cx="2936785" cy="209363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 flipV="1">
            <a:off x="1975504" y="2090872"/>
            <a:ext cx="414024" cy="177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08DA73D-7F17-4F60-AAE9-596D2E596D70}"/>
              </a:ext>
            </a:extLst>
          </p:cNvPr>
          <p:cNvSpPr/>
          <p:nvPr/>
        </p:nvSpPr>
        <p:spPr>
          <a:xfrm flipV="1">
            <a:off x="4356706" y="2090871"/>
            <a:ext cx="1900971" cy="177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B2C990D-3A9A-4DE4-9323-A4C7CC82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037" y="5631606"/>
            <a:ext cx="2697508" cy="1072873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F0A8909-F8F1-4CAD-8931-E3B6C966371B}"/>
              </a:ext>
            </a:extLst>
          </p:cNvPr>
          <p:cNvSpPr/>
          <p:nvPr/>
        </p:nvSpPr>
        <p:spPr>
          <a:xfrm>
            <a:off x="5546257" y="6056453"/>
            <a:ext cx="593564" cy="223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9674A33C-7F0B-4ACA-AD7B-B19405F05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r="315"/>
          <a:stretch/>
        </p:blipFill>
        <p:spPr>
          <a:xfrm>
            <a:off x="6696791" y="1761192"/>
            <a:ext cx="2994766" cy="209363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4" name="グラフィックス 23" descr="拍手">
            <a:extLst>
              <a:ext uri="{FF2B5EF4-FFF2-40B4-BE49-F238E27FC236}">
                <a16:creationId xmlns:a16="http://schemas.microsoft.com/office/drawing/2014/main" id="{07D48B2F-CD82-4617-98B7-1FE805EA9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46" y="5127788"/>
            <a:ext cx="505095" cy="505095"/>
          </a:xfrm>
          <a:prstGeom prst="rect">
            <a:avLst/>
          </a:prstGeom>
        </p:spPr>
      </p:pic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31B5B7B3-5404-46D1-92B2-1262B432B212}"/>
              </a:ext>
            </a:extLst>
          </p:cNvPr>
          <p:cNvSpPr/>
          <p:nvPr/>
        </p:nvSpPr>
        <p:spPr>
          <a:xfrm>
            <a:off x="85812" y="5106633"/>
            <a:ext cx="2671434" cy="645787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この画面左側にある「一般」が、チャネルの名前になっています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6" name="角丸四角形吹き出し 16">
            <a:extLst>
              <a:ext uri="{FF2B5EF4-FFF2-40B4-BE49-F238E27FC236}">
                <a16:creationId xmlns:a16="http://schemas.microsoft.com/office/drawing/2014/main" id="{8DBEB8D3-EBC6-4D8D-A512-78EBE6CB1E9C}"/>
              </a:ext>
            </a:extLst>
          </p:cNvPr>
          <p:cNvSpPr/>
          <p:nvPr/>
        </p:nvSpPr>
        <p:spPr>
          <a:xfrm rot="5400000">
            <a:off x="6112619" y="4523671"/>
            <a:ext cx="1268840" cy="3196558"/>
          </a:xfrm>
          <a:prstGeom prst="wedgeRoundRectCallout">
            <a:avLst>
              <a:gd name="adj1" fmla="val -80201"/>
              <a:gd name="adj2" fmla="val 3557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211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72563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6003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96425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⑦「参加」をクリック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⑧「今すぐ参加」をクリック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画面右上に出てくる「参加」ボタンを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「今すぐ参加」ボタンをクリックしましょう。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2-3.</a:t>
            </a:r>
            <a:r>
              <a:rPr lang="ja-JP" altLang="en-US" sz="1600"/>
              <a:t>オンライン授業に参加する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のオンライン授業に</a:t>
            </a:r>
            <a:r>
              <a:rPr lang="ja-JP" altLang="en-US" b="1" u="sng"/>
              <a:t>チャネルから</a:t>
            </a:r>
            <a:r>
              <a:rPr lang="ja-JP" altLang="en-US" b="1"/>
              <a:t>参加しましょう。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9674A33C-7F0B-4ACA-AD7B-B19405F05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r="315"/>
          <a:stretch/>
        </p:blipFill>
        <p:spPr>
          <a:xfrm>
            <a:off x="214443" y="1761191"/>
            <a:ext cx="2936785" cy="20530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 flipV="1">
            <a:off x="2534366" y="1894400"/>
            <a:ext cx="414024" cy="177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0BACAAA-9026-426F-8DC7-7EEDE0634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1" t="15319" r="1715" b="78037"/>
          <a:stretch/>
        </p:blipFill>
        <p:spPr>
          <a:xfrm>
            <a:off x="1675362" y="2266381"/>
            <a:ext cx="1223572" cy="451081"/>
          </a:xfrm>
          <a:prstGeom prst="rect">
            <a:avLst/>
          </a:prstGeom>
        </p:spPr>
      </p:pic>
      <p:sp>
        <p:nvSpPr>
          <p:cNvPr id="16" name="角丸四角形吹き出し 28">
            <a:extLst>
              <a:ext uri="{FF2B5EF4-FFF2-40B4-BE49-F238E27FC236}">
                <a16:creationId xmlns:a16="http://schemas.microsoft.com/office/drawing/2014/main" id="{79EE84A3-54C7-48B6-8D94-F61E621E377A}"/>
              </a:ext>
            </a:extLst>
          </p:cNvPr>
          <p:cNvSpPr/>
          <p:nvPr/>
        </p:nvSpPr>
        <p:spPr>
          <a:xfrm>
            <a:off x="1643479" y="2318741"/>
            <a:ext cx="1238796" cy="338840"/>
          </a:xfrm>
          <a:prstGeom prst="wedgeRoundRectCallout">
            <a:avLst>
              <a:gd name="adj1" fmla="val 39639"/>
              <a:gd name="adj2" fmla="val -115714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1C068A4-2DB8-449D-A2E0-C9D059017715}"/>
              </a:ext>
            </a:extLst>
          </p:cNvPr>
          <p:cNvSpPr/>
          <p:nvPr/>
        </p:nvSpPr>
        <p:spPr>
          <a:xfrm flipV="1">
            <a:off x="1682835" y="2356096"/>
            <a:ext cx="638946" cy="236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BF7010C-A5B8-4755-87B2-46421EF3A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12694"/>
          <a:stretch/>
        </p:blipFill>
        <p:spPr>
          <a:xfrm>
            <a:off x="3397433" y="1809014"/>
            <a:ext cx="3111134" cy="18168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FAF5E33-3DF5-486E-BD23-EF8D3C09D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59892" r="44457" b="32586"/>
          <a:stretch/>
        </p:blipFill>
        <p:spPr>
          <a:xfrm>
            <a:off x="4128539" y="3045350"/>
            <a:ext cx="1077239" cy="458367"/>
          </a:xfrm>
          <a:prstGeom prst="rect">
            <a:avLst/>
          </a:prstGeom>
          <a:ln>
            <a:noFill/>
          </a:ln>
        </p:spPr>
      </p:pic>
      <p:sp>
        <p:nvSpPr>
          <p:cNvPr id="25" name="角丸四角形吹き出し 28">
            <a:extLst>
              <a:ext uri="{FF2B5EF4-FFF2-40B4-BE49-F238E27FC236}">
                <a16:creationId xmlns:a16="http://schemas.microsoft.com/office/drawing/2014/main" id="{FA3573E8-8F11-4358-8DEC-9B7992BEE7F3}"/>
              </a:ext>
            </a:extLst>
          </p:cNvPr>
          <p:cNvSpPr/>
          <p:nvPr/>
        </p:nvSpPr>
        <p:spPr>
          <a:xfrm>
            <a:off x="4128539" y="3108960"/>
            <a:ext cx="1108242" cy="394757"/>
          </a:xfrm>
          <a:prstGeom prst="wedgeRoundRectCallout">
            <a:avLst>
              <a:gd name="adj1" fmla="val 27444"/>
              <a:gd name="adj2" fmla="val -86498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9B67885-BF17-4813-8977-039A71AD4375}"/>
              </a:ext>
            </a:extLst>
          </p:cNvPr>
          <p:cNvSpPr/>
          <p:nvPr/>
        </p:nvSpPr>
        <p:spPr>
          <a:xfrm flipV="1">
            <a:off x="4269850" y="3175665"/>
            <a:ext cx="818985" cy="236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87D9A2FD-9010-45A3-8DCA-D06A254438E2}"/>
              </a:ext>
            </a:extLst>
          </p:cNvPr>
          <p:cNvSpPr/>
          <p:nvPr/>
        </p:nvSpPr>
        <p:spPr>
          <a:xfrm>
            <a:off x="3084945" y="5255832"/>
            <a:ext cx="3340267" cy="735217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これでチャネルから、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オンライン授業への参加が完了です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9" name="グラフィックス 28" descr="拍手">
            <a:extLst>
              <a:ext uri="{FF2B5EF4-FFF2-40B4-BE49-F238E27FC236}">
                <a16:creationId xmlns:a16="http://schemas.microsoft.com/office/drawing/2014/main" id="{1E070E5A-1298-4047-AAB5-CA70007F7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5212" y="5255832"/>
            <a:ext cx="643539" cy="6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9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768347"/>
            <a:ext cx="8650998" cy="348640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/>
              <a:t>2-4.</a:t>
            </a:r>
            <a:r>
              <a:rPr kumimoji="1" lang="ja-JP" altLang="en-US" sz="4800" b="1"/>
              <a:t>オンライン授業中</a:t>
            </a:r>
            <a:r>
              <a:rPr lang="ja-JP" altLang="en-US" sz="4800" b="1"/>
              <a:t>に</a:t>
            </a:r>
            <a:r>
              <a:rPr kumimoji="1" lang="ja-JP" altLang="en-US" sz="4800" b="1"/>
              <a:t>画面を操作する</a:t>
            </a:r>
            <a:endParaRPr kumimoji="1" lang="ja-JP" altLang="en-US" b="1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36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03CF820-A353-49A5-99B6-368CE1826E31}"/>
              </a:ext>
            </a:extLst>
          </p:cNvPr>
          <p:cNvCxnSpPr>
            <a:cxnSpLocks/>
          </p:cNvCxnSpPr>
          <p:nvPr/>
        </p:nvCxnSpPr>
        <p:spPr>
          <a:xfrm>
            <a:off x="349268" y="3448892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163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194657"/>
            <a:ext cx="8041791" cy="315910"/>
          </a:xfrm>
        </p:spPr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Teams</a:t>
            </a:r>
            <a:r>
              <a:rPr lang="ja-JP" altLang="en-US" b="1"/>
              <a:t>でオンライン授業中に画面を操作する方法を説明しています。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Teams</a:t>
            </a:r>
            <a:r>
              <a:rPr lang="ja-JP" altLang="en-US" b="1"/>
              <a:t>でのオンライン授業中に画面の操作をする</a:t>
            </a:r>
            <a:endParaRPr lang="en-US" altLang="ja-JP" b="1"/>
          </a:p>
          <a:p>
            <a:r>
              <a:rPr lang="ja-JP" altLang="en-US" b="1"/>
              <a:t>オンライン授業中に手を挙げる</a:t>
            </a:r>
            <a:endParaRPr lang="en-US" altLang="ja-JP" b="1"/>
          </a:p>
          <a:p>
            <a:endParaRPr lang="en-US" altLang="ja-JP" b="1"/>
          </a:p>
          <a:p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Teams</a:t>
            </a:r>
            <a:r>
              <a:rPr lang="ja-JP" altLang="en-US" b="1"/>
              <a:t>でのオンライン授業に参加</a:t>
            </a:r>
            <a:br>
              <a:rPr lang="en-US" altLang="ja-JP" b="1"/>
            </a:br>
            <a:r>
              <a:rPr lang="en-US" altLang="ja-JP" b="1"/>
              <a:t>[</a:t>
            </a:r>
            <a:r>
              <a:rPr lang="en-US" altLang="ja-JP" b="1" u="sng"/>
              <a:t>2-3.Teams</a:t>
            </a:r>
            <a:r>
              <a:rPr lang="ja-JP" altLang="en-US" b="1" u="sng"/>
              <a:t>：オンライン授業に参加する</a:t>
            </a:r>
            <a:r>
              <a:rPr lang="en-US" altLang="ja-JP" b="1" u="sng"/>
              <a:t>]</a:t>
            </a:r>
            <a:r>
              <a:rPr lang="ja-JP" altLang="en-US" b="1" u="sng"/>
              <a:t>を先に見ておきましょう。</a:t>
            </a:r>
            <a:endParaRPr lang="en-US" altLang="ja-JP" b="1" u="sng"/>
          </a:p>
          <a:p>
            <a:pPr marL="0" indent="0">
              <a:buNone/>
            </a:pPr>
            <a:endParaRPr lang="en-US" altLang="ja-JP" b="1" u="sng"/>
          </a:p>
          <a:p>
            <a:endParaRPr lang="en-US" altLang="ja-JP" b="1" u="sng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AA2DB5C-DECB-4E62-B6BD-FCB8F549D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12694"/>
          <a:stretch/>
        </p:blipFill>
        <p:spPr>
          <a:xfrm>
            <a:off x="4953000" y="1972827"/>
            <a:ext cx="4316964" cy="23939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0196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374496"/>
              </p:ext>
            </p:extLst>
          </p:nvPr>
        </p:nvGraphicFramePr>
        <p:xfrm>
          <a:off x="105212" y="1330313"/>
          <a:ext cx="9676565" cy="51089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75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7765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03532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91104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①授業中の画面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「カメラ」ボタンをクリック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③「マイク」ボタンをクリック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53855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263948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オンライン授業中の画面を見ていきましょう。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1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lang="ja-JP" altLang="en-US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この画面を開く方法は</a:t>
                      </a:r>
                      <a:endParaRPr kumimoji="1" lang="en-US" altLang="ja-JP" sz="1600" b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2-3.</a:t>
                      </a:r>
                      <a:r>
                        <a:rPr lang="en-US" altLang="ja-JP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Teams</a:t>
                      </a:r>
                      <a:r>
                        <a:rPr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：オンライン授業に</a:t>
                      </a:r>
                      <a:endParaRPr lang="en-US" altLang="ja-JP" sz="1600" b="1" u="sng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参加する方法」</a:t>
                      </a:r>
                      <a:r>
                        <a:rPr lang="ja-JP" altLang="en-US" sz="1600" b="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にのっています。</a:t>
                      </a:r>
                      <a:endParaRPr lang="en-US" altLang="ja-JP" sz="1600" b="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まずは授業に参加しましょう。</a:t>
                      </a:r>
                      <a:endParaRPr kumimoji="1" lang="ja-JP" altLang="en-US" sz="1600" b="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「カメラ」ボタン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カメラのオンとオフを変えられます。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「マイク」ボタン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マイクのオンとオフを変えられます。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のオンライン授業中の画面の操作を覚えましょう。</a:t>
            </a:r>
          </a:p>
          <a:p>
            <a:pPr marL="0" indent="0">
              <a:buNone/>
            </a:pPr>
            <a:endParaRPr lang="ja-JP" altLang="en-US" b="1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2E6BDB-46FF-40BA-98E4-9BC132AD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214443" y="1904862"/>
            <a:ext cx="3057678" cy="169647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541D333-0C63-4872-9116-AE2C85F8F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6996113" y="3745916"/>
            <a:ext cx="2487467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E240EA6-8F82-4C0D-8BF5-734A12184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3420046" y="1945874"/>
            <a:ext cx="2980236" cy="165350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7EB51A2-30C3-4042-AF72-F6E283F48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6711323" y="1964490"/>
            <a:ext cx="2980234" cy="165350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CD63751-EFA7-457A-995A-82D330FBA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3798057" y="3742717"/>
            <a:ext cx="2487468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4075878" y="3735895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68AEF90-D5D1-4601-BE8F-E33C6F668619}"/>
              </a:ext>
            </a:extLst>
          </p:cNvPr>
          <p:cNvSpPr/>
          <p:nvPr/>
        </p:nvSpPr>
        <p:spPr>
          <a:xfrm>
            <a:off x="7552500" y="3750321"/>
            <a:ext cx="318920" cy="217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D6E21A-0FF5-4853-B075-D272F2F20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639" y="5203588"/>
            <a:ext cx="504537" cy="5325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1062DD-1550-4EDB-B4FE-913318564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7" t="3113" r="18488" b="-3111"/>
          <a:stretch/>
        </p:blipFill>
        <p:spPr>
          <a:xfrm>
            <a:off x="8448368" y="5188884"/>
            <a:ext cx="504536" cy="5619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EEA30AE-3A55-439A-BD11-EB6C2D494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68" y="4247347"/>
            <a:ext cx="445171" cy="3895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FB33D5D-F3E2-48DC-8C9D-8BBBCFD7D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773" y="5238032"/>
            <a:ext cx="536949" cy="466446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E3E6D009-37C2-4210-AAAB-D68E3F2ED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885" y="5223344"/>
            <a:ext cx="453913" cy="50269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FF46F6-B07E-48B3-B2D2-3D3256B9D7C5}"/>
              </a:ext>
            </a:extLst>
          </p:cNvPr>
          <p:cNvSpPr txBox="1"/>
          <p:nvPr/>
        </p:nvSpPr>
        <p:spPr>
          <a:xfrm>
            <a:off x="3469302" y="5320803"/>
            <a:ext cx="912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オン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42422A9-F266-4D5D-BE01-3EFC6F238494}"/>
              </a:ext>
            </a:extLst>
          </p:cNvPr>
          <p:cNvSpPr txBox="1"/>
          <p:nvPr/>
        </p:nvSpPr>
        <p:spPr>
          <a:xfrm>
            <a:off x="5698541" y="5320803"/>
            <a:ext cx="86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オフ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CB665A23-3A8A-4C69-9C7B-24D9328C6AEF}"/>
              </a:ext>
            </a:extLst>
          </p:cNvPr>
          <p:cNvCxnSpPr/>
          <p:nvPr/>
        </p:nvCxnSpPr>
        <p:spPr>
          <a:xfrm>
            <a:off x="4514979" y="5469872"/>
            <a:ext cx="43802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4464343" y="3137479"/>
            <a:ext cx="319945" cy="2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0D2634B-CC4B-42DB-854E-5528CF6E0C39}"/>
              </a:ext>
            </a:extLst>
          </p:cNvPr>
          <p:cNvSpPr/>
          <p:nvPr/>
        </p:nvSpPr>
        <p:spPr>
          <a:xfrm>
            <a:off x="7943964" y="3153389"/>
            <a:ext cx="257476" cy="222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13C0744-4CD9-43CD-97E1-AAF1F5F1C061}"/>
              </a:ext>
            </a:extLst>
          </p:cNvPr>
          <p:cNvCxnSpPr/>
          <p:nvPr/>
        </p:nvCxnSpPr>
        <p:spPr>
          <a:xfrm>
            <a:off x="7833351" y="5469871"/>
            <a:ext cx="43802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CCF68B1-E325-4348-8EFD-34602D67B692}"/>
              </a:ext>
            </a:extLst>
          </p:cNvPr>
          <p:cNvSpPr txBox="1"/>
          <p:nvPr/>
        </p:nvSpPr>
        <p:spPr>
          <a:xfrm>
            <a:off x="6693920" y="5315982"/>
            <a:ext cx="101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オン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D7436EB-7173-4E55-9F59-96C2F8EF9E8F}"/>
              </a:ext>
            </a:extLst>
          </p:cNvPr>
          <p:cNvSpPr txBox="1"/>
          <p:nvPr/>
        </p:nvSpPr>
        <p:spPr>
          <a:xfrm>
            <a:off x="8992751" y="5315982"/>
            <a:ext cx="86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オフ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630EC6FD-BE39-47E8-9506-DC149AFFB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786" y="4215526"/>
            <a:ext cx="445171" cy="386719"/>
          </a:xfrm>
          <a:prstGeom prst="rect">
            <a:avLst/>
          </a:prstGeom>
        </p:spPr>
      </p:pic>
      <p:sp>
        <p:nvSpPr>
          <p:cNvPr id="45" name="角丸四角形吹き出し 28">
            <a:extLst>
              <a:ext uri="{FF2B5EF4-FFF2-40B4-BE49-F238E27FC236}">
                <a16:creationId xmlns:a16="http://schemas.microsoft.com/office/drawing/2014/main" id="{58EECB91-E26A-463D-8484-CBCB82C4D06E}"/>
              </a:ext>
            </a:extLst>
          </p:cNvPr>
          <p:cNvSpPr/>
          <p:nvPr/>
        </p:nvSpPr>
        <p:spPr>
          <a:xfrm>
            <a:off x="3664061" y="3677744"/>
            <a:ext cx="2728914" cy="338840"/>
          </a:xfrm>
          <a:prstGeom prst="wedgeRoundRectCallout">
            <a:avLst>
              <a:gd name="adj1" fmla="val 1105"/>
              <a:gd name="adj2" fmla="val -12246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吹き出し 28">
            <a:extLst>
              <a:ext uri="{FF2B5EF4-FFF2-40B4-BE49-F238E27FC236}">
                <a16:creationId xmlns:a16="http://schemas.microsoft.com/office/drawing/2014/main" id="{2E38C879-FD03-4EBC-B4C8-4C14D9A95C80}"/>
              </a:ext>
            </a:extLst>
          </p:cNvPr>
          <p:cNvSpPr/>
          <p:nvPr/>
        </p:nvSpPr>
        <p:spPr>
          <a:xfrm>
            <a:off x="6831242" y="3677148"/>
            <a:ext cx="2728914" cy="338840"/>
          </a:xfrm>
          <a:prstGeom prst="wedgeRoundRectCallout">
            <a:avLst>
              <a:gd name="adj1" fmla="val 6550"/>
              <a:gd name="adj2" fmla="val -108967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87B012-2C19-4CC6-9E1E-29AFF32361DB}"/>
              </a:ext>
            </a:extLst>
          </p:cNvPr>
          <p:cNvSpPr txBox="1"/>
          <p:nvPr/>
        </p:nvSpPr>
        <p:spPr>
          <a:xfrm>
            <a:off x="3283729" y="5797066"/>
            <a:ext cx="331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>
                <a:solidFill>
                  <a:schemeClr val="accent4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⚠</a:t>
            </a:r>
            <a:r>
              <a:rPr lang="ja-JP" altLang="en-US" sz="16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カメラをオンにすると、自分の顔が　　うつります</a:t>
            </a:r>
            <a:endParaRPr kumimoji="1" lang="ja-JP" altLang="en-US" sz="200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39EC34-387C-4F3B-9CDB-818120C4F39B}"/>
              </a:ext>
            </a:extLst>
          </p:cNvPr>
          <p:cNvSpPr/>
          <p:nvPr/>
        </p:nvSpPr>
        <p:spPr>
          <a:xfrm>
            <a:off x="6579335" y="5795349"/>
            <a:ext cx="3300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1600" b="1">
                <a:solidFill>
                  <a:srgbClr val="FFC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⚠</a:t>
            </a:r>
            <a:r>
              <a:rPr lang="ja-JP" altLang="en-US" sz="160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マイクをオンにすると、自分の声が</a:t>
            </a:r>
            <a:endParaRPr lang="en-US" altLang="ja-JP" sz="160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kumimoji="1" lang="ja-JP" altLang="en-US" sz="160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相手に聞こえます</a:t>
            </a:r>
          </a:p>
        </p:txBody>
      </p:sp>
    </p:spTree>
    <p:extLst>
      <p:ext uri="{BB962C8B-B14F-4D97-AF65-F5344CB8AC3E}">
        <p14:creationId xmlns:p14="http://schemas.microsoft.com/office/powerpoint/2010/main" val="2354349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099632"/>
              </p:ext>
            </p:extLst>
          </p:nvPr>
        </p:nvGraphicFramePr>
        <p:xfrm>
          <a:off x="105212" y="1330314"/>
          <a:ext cx="9676565" cy="5246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75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45933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335257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72756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④「・・・」ボタンをクリック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「全画面表示」をクリック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⑥「チャット」ボタンをクリック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13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「・・・」ボタン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出てきたメニューの中の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「全画面表示」ボタンをクリックしてみましょう。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オンライン授業の画面を最大まで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大きくしたいときは、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このボタンを押すようにしましょう。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「チャット」ボタン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画面右にチャット画面が表示される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ようになります。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もう一度クリックすると、表示されなくなります。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のオンライン授業中の画面の操作を覚えましょう。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2E6BDB-46FF-40BA-98E4-9BC132AD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214443" y="2153857"/>
            <a:ext cx="2899347" cy="160862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541D333-0C63-4872-9116-AE2C85F8F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6996113" y="3857031"/>
            <a:ext cx="2487467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7EB51A2-30C3-4042-AF72-F6E283F48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6711323" y="2153858"/>
            <a:ext cx="2980234" cy="1653505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68AEF90-D5D1-4601-BE8F-E33C6F668619}"/>
              </a:ext>
            </a:extLst>
          </p:cNvPr>
          <p:cNvSpPr/>
          <p:nvPr/>
        </p:nvSpPr>
        <p:spPr>
          <a:xfrm>
            <a:off x="8655041" y="3880216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0D2634B-CC4B-42DB-854E-5528CF6E0C39}"/>
              </a:ext>
            </a:extLst>
          </p:cNvPr>
          <p:cNvSpPr/>
          <p:nvPr/>
        </p:nvSpPr>
        <p:spPr>
          <a:xfrm>
            <a:off x="8440755" y="3327148"/>
            <a:ext cx="257476" cy="222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吹き出し 28">
            <a:extLst>
              <a:ext uri="{FF2B5EF4-FFF2-40B4-BE49-F238E27FC236}">
                <a16:creationId xmlns:a16="http://schemas.microsoft.com/office/drawing/2014/main" id="{2E38C879-FD03-4EBC-B4C8-4C14D9A95C80}"/>
              </a:ext>
            </a:extLst>
          </p:cNvPr>
          <p:cNvSpPr/>
          <p:nvPr/>
        </p:nvSpPr>
        <p:spPr>
          <a:xfrm>
            <a:off x="6922224" y="3791305"/>
            <a:ext cx="2728913" cy="338840"/>
          </a:xfrm>
          <a:prstGeom prst="wedgeRoundRectCallout">
            <a:avLst>
              <a:gd name="adj1" fmla="val 6550"/>
              <a:gd name="adj2" fmla="val -108967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吹き出し 28">
            <a:extLst>
              <a:ext uri="{FF2B5EF4-FFF2-40B4-BE49-F238E27FC236}">
                <a16:creationId xmlns:a16="http://schemas.microsoft.com/office/drawing/2014/main" id="{67F03E5A-E448-47F7-B215-C3D6BF29B75D}"/>
              </a:ext>
            </a:extLst>
          </p:cNvPr>
          <p:cNvSpPr/>
          <p:nvPr/>
        </p:nvSpPr>
        <p:spPr>
          <a:xfrm>
            <a:off x="313423" y="3818481"/>
            <a:ext cx="2728914" cy="338840"/>
          </a:xfrm>
          <a:prstGeom prst="wedgeRoundRectCallout">
            <a:avLst>
              <a:gd name="adj1" fmla="val 1105"/>
              <a:gd name="adj2" fmla="val -12246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6074CC3D-E8B7-40AA-9497-BD423D3B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434145" y="3869094"/>
            <a:ext cx="2480505" cy="22798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099DC37-4197-4D44-86C9-66EE562D96B2}"/>
              </a:ext>
            </a:extLst>
          </p:cNvPr>
          <p:cNvSpPr/>
          <p:nvPr/>
        </p:nvSpPr>
        <p:spPr>
          <a:xfrm>
            <a:off x="1540531" y="3880216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3DC90AC-83D2-440C-B4BE-C2AA613D2FB1}"/>
              </a:ext>
            </a:extLst>
          </p:cNvPr>
          <p:cNvSpPr/>
          <p:nvPr/>
        </p:nvSpPr>
        <p:spPr>
          <a:xfrm>
            <a:off x="1584809" y="3286190"/>
            <a:ext cx="319945" cy="2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0C190F-FA89-433F-AD71-19FDF5C27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4551471"/>
            <a:ext cx="361939" cy="32574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955CDD35-CBD5-424D-BA3A-FAB295794D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44891" r="32164" b="23419"/>
          <a:stretch/>
        </p:blipFill>
        <p:spPr>
          <a:xfrm>
            <a:off x="3863510" y="2115154"/>
            <a:ext cx="2345645" cy="18347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942371" y="2789414"/>
            <a:ext cx="823939" cy="319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C7116A-0C0F-4711-9BDD-F8C51C8D4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641" y="4530942"/>
            <a:ext cx="476813" cy="4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38877AC-201E-4B9D-B081-DA130715B335}"/>
              </a:ext>
            </a:extLst>
          </p:cNvPr>
          <p:cNvCxnSpPr>
            <a:cxnSpLocks/>
          </p:cNvCxnSpPr>
          <p:nvPr/>
        </p:nvCxnSpPr>
        <p:spPr>
          <a:xfrm>
            <a:off x="349268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24B77DC-44CC-4593-A66A-EF52D620F57A}"/>
              </a:ext>
            </a:extLst>
          </p:cNvPr>
          <p:cNvSpPr txBox="1">
            <a:spLocks/>
          </p:cNvSpPr>
          <p:nvPr/>
        </p:nvSpPr>
        <p:spPr>
          <a:xfrm>
            <a:off x="143853" y="1460326"/>
            <a:ext cx="9412878" cy="418644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400" b="1" kern="12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pPr algn="ctr"/>
            <a:r>
              <a:rPr lang="en-US" altLang="ja-JP" sz="4800">
                <a:solidFill>
                  <a:schemeClr val="tx1"/>
                </a:solidFill>
                <a:latin typeface="UD デジタル 教科書体 NK-R"/>
                <a:ea typeface="UD デジタル 教科書体 NK-R"/>
              </a:rPr>
              <a:t>1-1.</a:t>
            </a:r>
            <a:r>
              <a:rPr lang="ja-JP" altLang="en-US" sz="4800">
                <a:solidFill>
                  <a:schemeClr val="tx1"/>
                </a:solidFill>
                <a:latin typeface="UD デジタル 教科書体 NK-R"/>
                <a:ea typeface="UD デジタル 教科書体 NK-R"/>
              </a:rPr>
              <a:t>学習用端末（ノートパソコン）を使用する</a:t>
            </a:r>
          </a:p>
        </p:txBody>
      </p:sp>
    </p:spTree>
    <p:extLst>
      <p:ext uri="{BB962C8B-B14F-4D97-AF65-F5344CB8AC3E}">
        <p14:creationId xmlns:p14="http://schemas.microsoft.com/office/powerpoint/2010/main" val="901468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09127"/>
              </p:ext>
            </p:extLst>
          </p:nvPr>
        </p:nvGraphicFramePr>
        <p:xfrm>
          <a:off x="105212" y="1264505"/>
          <a:ext cx="9676565" cy="5549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75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7765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03532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0818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⑦「参加者」ボタンをクリック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09636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1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「参加者」ボタン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画面右に参加メンバーが表示されるようになります。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もう一度クリックすると、表示されなくなります。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のオンライン授業中の画面の操作を覚えましょう。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2E6BDB-46FF-40BA-98E4-9BC132AD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214443" y="1843652"/>
            <a:ext cx="2951292" cy="163744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C8AF010-3DBD-45F2-8162-334F42E5A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446355" y="3614820"/>
            <a:ext cx="2487468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4" name="角丸四角形吹き出し 28">
            <a:extLst>
              <a:ext uri="{FF2B5EF4-FFF2-40B4-BE49-F238E27FC236}">
                <a16:creationId xmlns:a16="http://schemas.microsoft.com/office/drawing/2014/main" id="{E4DE44D8-B8CD-48A2-9485-9F82D07D96B4}"/>
              </a:ext>
            </a:extLst>
          </p:cNvPr>
          <p:cNvSpPr/>
          <p:nvPr/>
        </p:nvSpPr>
        <p:spPr>
          <a:xfrm>
            <a:off x="325632" y="3573989"/>
            <a:ext cx="2728914" cy="338840"/>
          </a:xfrm>
          <a:prstGeom prst="wedgeRoundRectCallout">
            <a:avLst>
              <a:gd name="adj1" fmla="val 1105"/>
              <a:gd name="adj2" fmla="val -12246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A01E8AC-93B5-488E-9E24-75B509170CBB}"/>
              </a:ext>
            </a:extLst>
          </p:cNvPr>
          <p:cNvSpPr/>
          <p:nvPr/>
        </p:nvSpPr>
        <p:spPr>
          <a:xfrm>
            <a:off x="2380588" y="3630605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C3CFE7-39B4-4F4C-942A-F4F527061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12" y="4311415"/>
            <a:ext cx="445171" cy="413374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C2644F32-4632-4123-B6E3-EA67B1C0A4B5}"/>
              </a:ext>
            </a:extLst>
          </p:cNvPr>
          <p:cNvSpPr/>
          <p:nvPr/>
        </p:nvSpPr>
        <p:spPr>
          <a:xfrm>
            <a:off x="7171680" y="5497299"/>
            <a:ext cx="2344310" cy="754796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次は、オンライン授業中に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手を挙げる方法です。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8374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3915"/>
              </p:ext>
            </p:extLst>
          </p:nvPr>
        </p:nvGraphicFramePr>
        <p:xfrm>
          <a:off x="105212" y="1330314"/>
          <a:ext cx="9676565" cy="5246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75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7765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03532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72756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①「挙手」ボタンをクリック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「参加者」ボタンをクリック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③手を下げる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13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「手を挙げる」ボタン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名前の右に「手を挙げる」マーク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がつきます。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これで、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オンライン授業中に</a:t>
                      </a:r>
                      <a:endParaRPr kumimoji="1" lang="en-US" altLang="ja-JP" sz="1600" b="1" u="sng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手を挙げている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ことになります。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もう一度「手を挙げる」ボタン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名前の右の「手を挙げる」マークが消え、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手を下げた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ことになります。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のオンライン授業中に手を挙げましょう。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2E6BDB-46FF-40BA-98E4-9BC132AD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214443" y="2153857"/>
            <a:ext cx="2951292" cy="163744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541D333-0C63-4872-9116-AE2C85F8F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6996113" y="3857031"/>
            <a:ext cx="2487467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7EB51A2-30C3-4042-AF72-F6E283F48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6711323" y="2153858"/>
            <a:ext cx="2980234" cy="1653505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68AEF90-D5D1-4601-BE8F-E33C6F668619}"/>
              </a:ext>
            </a:extLst>
          </p:cNvPr>
          <p:cNvSpPr/>
          <p:nvPr/>
        </p:nvSpPr>
        <p:spPr>
          <a:xfrm>
            <a:off x="8331679" y="3866878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0D2634B-CC4B-42DB-854E-5528CF6E0C39}"/>
              </a:ext>
            </a:extLst>
          </p:cNvPr>
          <p:cNvSpPr/>
          <p:nvPr/>
        </p:nvSpPr>
        <p:spPr>
          <a:xfrm>
            <a:off x="8286680" y="3330061"/>
            <a:ext cx="257476" cy="222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吹き出し 28">
            <a:extLst>
              <a:ext uri="{FF2B5EF4-FFF2-40B4-BE49-F238E27FC236}">
                <a16:creationId xmlns:a16="http://schemas.microsoft.com/office/drawing/2014/main" id="{2E38C879-FD03-4EBC-B4C8-4C14D9A95C80}"/>
              </a:ext>
            </a:extLst>
          </p:cNvPr>
          <p:cNvSpPr/>
          <p:nvPr/>
        </p:nvSpPr>
        <p:spPr>
          <a:xfrm>
            <a:off x="6922224" y="3791305"/>
            <a:ext cx="2728913" cy="338840"/>
          </a:xfrm>
          <a:prstGeom prst="wedgeRoundRectCallout">
            <a:avLst>
              <a:gd name="adj1" fmla="val 6550"/>
              <a:gd name="adj2" fmla="val -108967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DC8AF010-3DBD-45F2-8162-334F42E5A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446355" y="3901517"/>
            <a:ext cx="2487468" cy="2286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4" name="角丸四角形吹き出し 28">
            <a:extLst>
              <a:ext uri="{FF2B5EF4-FFF2-40B4-BE49-F238E27FC236}">
                <a16:creationId xmlns:a16="http://schemas.microsoft.com/office/drawing/2014/main" id="{E4DE44D8-B8CD-48A2-9485-9F82D07D96B4}"/>
              </a:ext>
            </a:extLst>
          </p:cNvPr>
          <p:cNvSpPr/>
          <p:nvPr/>
        </p:nvSpPr>
        <p:spPr>
          <a:xfrm>
            <a:off x="291764" y="3855961"/>
            <a:ext cx="2728914" cy="338840"/>
          </a:xfrm>
          <a:prstGeom prst="wedgeRoundRectCallout">
            <a:avLst>
              <a:gd name="adj1" fmla="val 1105"/>
              <a:gd name="adj2" fmla="val -12246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A01E8AC-93B5-488E-9E24-75B509170CBB}"/>
              </a:ext>
            </a:extLst>
          </p:cNvPr>
          <p:cNvSpPr/>
          <p:nvPr/>
        </p:nvSpPr>
        <p:spPr>
          <a:xfrm>
            <a:off x="1808504" y="3905227"/>
            <a:ext cx="3189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775F96E-844E-4B8E-BE6F-06A2C8E5CBB3}"/>
              </a:ext>
            </a:extLst>
          </p:cNvPr>
          <p:cNvSpPr/>
          <p:nvPr/>
        </p:nvSpPr>
        <p:spPr>
          <a:xfrm>
            <a:off x="1744979" y="3314686"/>
            <a:ext cx="319945" cy="2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F614C0-1A90-4E92-BF5D-BB021D64A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75" y="4547281"/>
            <a:ext cx="302834" cy="38762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0B25FE1-8E7F-45A1-A922-BC21047DF3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12976" r="114" b="3"/>
          <a:stretch/>
        </p:blipFill>
        <p:spPr>
          <a:xfrm>
            <a:off x="3437763" y="2101394"/>
            <a:ext cx="2935246" cy="162558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B768009A-DCAB-4DA7-B5DC-F6A7832E5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2976" r="114" b="35588"/>
          <a:stretch/>
        </p:blipFill>
        <p:spPr>
          <a:xfrm>
            <a:off x="3417983" y="1904862"/>
            <a:ext cx="1755977" cy="219267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6099199" y="2558390"/>
            <a:ext cx="318920" cy="188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 flipV="1">
            <a:off x="4808779" y="2994054"/>
            <a:ext cx="319945" cy="229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角丸四角形吹き出し 28">
            <a:extLst>
              <a:ext uri="{FF2B5EF4-FFF2-40B4-BE49-F238E27FC236}">
                <a16:creationId xmlns:a16="http://schemas.microsoft.com/office/drawing/2014/main" id="{58EECB91-E26A-463D-8484-CBCB82C4D06E}"/>
              </a:ext>
            </a:extLst>
          </p:cNvPr>
          <p:cNvSpPr/>
          <p:nvPr/>
        </p:nvSpPr>
        <p:spPr>
          <a:xfrm>
            <a:off x="3376636" y="1760222"/>
            <a:ext cx="1871213" cy="2434576"/>
          </a:xfrm>
          <a:prstGeom prst="wedgeRoundRectCallout">
            <a:avLst>
              <a:gd name="adj1" fmla="val 68040"/>
              <a:gd name="adj2" fmla="val -12954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2BEC176-149E-4746-9550-F4BC870033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6" t="36146" r="1041" b="53626"/>
          <a:stretch/>
        </p:blipFill>
        <p:spPr>
          <a:xfrm>
            <a:off x="4649013" y="4645699"/>
            <a:ext cx="512746" cy="64035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0475487C-BFC5-44DE-B6BC-FDD881C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475" y="4532838"/>
            <a:ext cx="302834" cy="3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55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95842"/>
              </p:ext>
            </p:extLst>
          </p:nvPr>
        </p:nvGraphicFramePr>
        <p:xfrm>
          <a:off x="105212" y="1330315"/>
          <a:ext cx="9676565" cy="5335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238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292064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03532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2907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④「退出」ボタンをクリック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2423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575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授業の終わりに「退出」ボタン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授業画面が終了し、教室から出たことになります。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授業を終了させるボタンではなく、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u="sng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自分が教室を出る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ボタンです。</a:t>
                      </a:r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2-4.</a:t>
            </a:r>
            <a:r>
              <a:rPr lang="ja-JP" altLang="en-US" sz="1600"/>
              <a:t>オンライン授業中に画面を操作する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Teams</a:t>
            </a:r>
            <a:r>
              <a:rPr lang="ja-JP" altLang="en-US" b="1"/>
              <a:t>のオンライン授業が終了したら、教室から出ましょう。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2E6BDB-46FF-40BA-98E4-9BC132AD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2778"/>
          <a:stretch/>
        </p:blipFill>
        <p:spPr>
          <a:xfrm>
            <a:off x="214443" y="1904862"/>
            <a:ext cx="2951292" cy="163744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C8AF010-3DBD-45F2-8162-334F42E5A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78130" r="28322" b="16456"/>
          <a:stretch/>
        </p:blipFill>
        <p:spPr>
          <a:xfrm>
            <a:off x="457305" y="3668962"/>
            <a:ext cx="2505987" cy="23033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4" name="角丸四角形吹き出し 28">
            <a:extLst>
              <a:ext uri="{FF2B5EF4-FFF2-40B4-BE49-F238E27FC236}">
                <a16:creationId xmlns:a16="http://schemas.microsoft.com/office/drawing/2014/main" id="{E4DE44D8-B8CD-48A2-9485-9F82D07D96B4}"/>
              </a:ext>
            </a:extLst>
          </p:cNvPr>
          <p:cNvSpPr/>
          <p:nvPr/>
        </p:nvSpPr>
        <p:spPr>
          <a:xfrm>
            <a:off x="254863" y="3605525"/>
            <a:ext cx="2910872" cy="343119"/>
          </a:xfrm>
          <a:prstGeom prst="wedgeRoundRectCallout">
            <a:avLst>
              <a:gd name="adj1" fmla="val 1105"/>
              <a:gd name="adj2" fmla="val -12246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A01E8AC-93B5-488E-9E24-75B509170CBB}"/>
              </a:ext>
            </a:extLst>
          </p:cNvPr>
          <p:cNvSpPr/>
          <p:nvPr/>
        </p:nvSpPr>
        <p:spPr>
          <a:xfrm>
            <a:off x="2689482" y="3657350"/>
            <a:ext cx="273810" cy="261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775F96E-844E-4B8E-BE6F-06A2C8E5CBB3}"/>
              </a:ext>
            </a:extLst>
          </p:cNvPr>
          <p:cNvSpPr/>
          <p:nvPr/>
        </p:nvSpPr>
        <p:spPr>
          <a:xfrm>
            <a:off x="2110609" y="3101433"/>
            <a:ext cx="319945" cy="2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9DCA4E3-8250-4E64-B742-889F8116D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746" y="4116857"/>
            <a:ext cx="491092" cy="419475"/>
          </a:xfrm>
          <a:prstGeom prst="rect">
            <a:avLst/>
          </a:prstGeom>
        </p:spPr>
      </p:pic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6535656D-9463-4E90-939D-7FCD42B09486}"/>
              </a:ext>
            </a:extLst>
          </p:cNvPr>
          <p:cNvSpPr/>
          <p:nvPr/>
        </p:nvSpPr>
        <p:spPr>
          <a:xfrm>
            <a:off x="3726217" y="4720179"/>
            <a:ext cx="3091042" cy="911076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</a:t>
            </a:r>
            <a:r>
              <a:rPr kumimoji="1" lang="en-US" altLang="ja-JP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Teams</a:t>
            </a: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のオンライン授業を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受ける準備が完了しました！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6" name="グラフィックス 25" descr="拍手">
            <a:extLst>
              <a:ext uri="{FF2B5EF4-FFF2-40B4-BE49-F238E27FC236}">
                <a16:creationId xmlns:a16="http://schemas.microsoft.com/office/drawing/2014/main" id="{C0A573B1-CA05-42EC-8B71-20ECC8795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7259" y="4906132"/>
            <a:ext cx="604516" cy="60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46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7141" y="575951"/>
            <a:ext cx="9468196" cy="295293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3.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ブリタニカ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B1168EA-4FBC-423B-9325-EF2F3A44852A}"/>
              </a:ext>
            </a:extLst>
          </p:cNvPr>
          <p:cNvCxnSpPr>
            <a:cxnSpLocks/>
          </p:cNvCxnSpPr>
          <p:nvPr/>
        </p:nvCxnSpPr>
        <p:spPr>
          <a:xfrm>
            <a:off x="349268" y="3461031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EDD8B155-1C78-45DD-B471-416085D18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80" y="2598479"/>
            <a:ext cx="3556921" cy="20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71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8" y="485303"/>
            <a:ext cx="9563303" cy="311850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3-1.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ブリタニカにログインする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44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28DEF938-5586-4A99-B27D-6FDB604F2C3C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501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194657"/>
            <a:ext cx="8041791" cy="315910"/>
          </a:xfrm>
        </p:spPr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3-1.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ブリタニカにログインする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次ページからは、ブリタニカにログインする手順を説明しています。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学校でブリタニカにログインする</a:t>
            </a:r>
            <a:endParaRPr lang="en-US" altLang="ja-JP" b="1"/>
          </a:p>
          <a:p>
            <a:r>
              <a:rPr lang="ja-JP" altLang="en-US" b="1"/>
              <a:t>おうちでブリタニカにログインする</a:t>
            </a:r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endParaRPr lang="en-US" altLang="ja-JP" b="1" u="sng"/>
          </a:p>
          <a:p>
            <a:endParaRPr lang="en-US" altLang="ja-JP" b="1" u="sng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8210E84-8EAE-4D11-9E3C-59D6C905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53" y="1927672"/>
            <a:ext cx="5181330" cy="37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1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5859"/>
              </p:ext>
            </p:extLst>
          </p:nvPr>
        </p:nvGraphicFramePr>
        <p:xfrm>
          <a:off x="111318" y="1412341"/>
          <a:ext cx="9684690" cy="5073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71192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「教材・アプリ」をクリック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「ブリタニカ百科事典」をクリック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50925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50925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サインインすると、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左にある「教材・アプリ」ボタン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「まなぶ（じどうよう）」にある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「ブリタニカ百科事典」クリック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3-1.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ブリタニカにログインする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学校でブリタニカにログインしましょう。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F777D28-7939-4344-8AB1-4931AB80A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4443" y="1913043"/>
            <a:ext cx="2963256" cy="219324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D41638E-5ED5-497A-84A3-C93A3DFF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35" y="1913045"/>
            <a:ext cx="2933794" cy="21858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645091-3839-4751-A1EC-C7F57975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70" y="4562957"/>
            <a:ext cx="446374" cy="49255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422915" y="2401293"/>
            <a:ext cx="349151" cy="357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55318E3-6342-4B68-B585-6A02A01FF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846" y="1917581"/>
            <a:ext cx="3011711" cy="219324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8853437" y="3209155"/>
            <a:ext cx="680177" cy="889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703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028250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④ブリタニカにログイン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上の写真のような画面が出ているか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確認しましょう。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3-1.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ブリタニカにログインする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学校でブリタニカにログインしましょう。</a:t>
            </a:r>
          </a:p>
          <a:p>
            <a:pPr marL="0" indent="0">
              <a:buNone/>
            </a:pPr>
            <a:endParaRPr lang="ja-JP" altLang="en-US" b="1"/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B2E7A8E3-D433-4BBB-927D-0D1897D0B0F1}"/>
              </a:ext>
            </a:extLst>
          </p:cNvPr>
          <p:cNvSpPr/>
          <p:nvPr/>
        </p:nvSpPr>
        <p:spPr>
          <a:xfrm>
            <a:off x="214443" y="5230317"/>
            <a:ext cx="2369731" cy="468547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200" b="1"/>
              <a:t>これでブリタニカにログインができました。</a:t>
            </a:r>
            <a:endParaRPr kumimoji="1" lang="en-US" altLang="ja-JP" sz="1200" b="1"/>
          </a:p>
        </p:txBody>
      </p:sp>
      <p:pic>
        <p:nvPicPr>
          <p:cNvPr id="35" name="グラフィックス 34" descr="拍手">
            <a:extLst>
              <a:ext uri="{FF2B5EF4-FFF2-40B4-BE49-F238E27FC236}">
                <a16:creationId xmlns:a16="http://schemas.microsoft.com/office/drawing/2014/main" id="{A86A63A8-343E-4947-B324-D6551DCA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940" y="5127788"/>
            <a:ext cx="505095" cy="50509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831F114-8F3F-4B02-A68B-CE2E6EB1A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96" y="1666457"/>
            <a:ext cx="3055139" cy="22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2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667527"/>
              </p:ext>
            </p:extLst>
          </p:nvPr>
        </p:nvGraphicFramePr>
        <p:xfrm>
          <a:off x="111318" y="1225116"/>
          <a:ext cx="9684690" cy="5294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8230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59310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「教材・アプリ」をクリック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「ブリタニカ百科事典」を</a:t>
                      </a:r>
                      <a:endParaRPr kumimoji="1" lang="en-US" altLang="ja-JP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50925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50925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サインインすると、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が自動で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画面が小さいときは左上の□（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×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の横にあります）を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回クリックすると、大きく表示できます。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左にある「教材・アプリ」ボタン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「まなぶ（じどうよう）」にある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「ブリタニカ百科事典」クリック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3-1.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ブリタニカにログインする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u="sng"/>
              <a:t>おうちから</a:t>
            </a:r>
            <a:r>
              <a:rPr lang="ja-JP" altLang="en-US" b="1"/>
              <a:t>ブリタニカにログインしましょう。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F777D28-7939-4344-8AB1-4931AB80A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4443" y="1913043"/>
            <a:ext cx="2963256" cy="219324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D41638E-5ED5-497A-84A3-C93A3DFF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35" y="1913045"/>
            <a:ext cx="2933794" cy="21858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645091-3839-4751-A1EC-C7F57975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70" y="4562957"/>
            <a:ext cx="446374" cy="49255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E37C86-FD00-4F00-A011-8CE0318CCB65}"/>
              </a:ext>
            </a:extLst>
          </p:cNvPr>
          <p:cNvSpPr/>
          <p:nvPr/>
        </p:nvSpPr>
        <p:spPr>
          <a:xfrm>
            <a:off x="3422915" y="2401293"/>
            <a:ext cx="349151" cy="357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55318E3-6342-4B68-B585-6A02A01FF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846" y="1917581"/>
            <a:ext cx="3011711" cy="219324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8853437" y="3209155"/>
            <a:ext cx="680177" cy="889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797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60385"/>
              </p:ext>
            </p:extLst>
          </p:nvPr>
        </p:nvGraphicFramePr>
        <p:xfrm>
          <a:off x="111318" y="1225117"/>
          <a:ext cx="9684690" cy="52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619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91841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228230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55845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④「ユーザー名」を入力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「パスワード」を入力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⑥ブリタニカにログイン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460719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「ユーザー名」を入力しましょう。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ユーザー名は先生から教えて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もらいましょう。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「パスワード」を入力しましょう。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パスワードは先生から教えて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もらいましょう。</a:t>
                      </a: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上の写真のような画面が出ているか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確認しましょう。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3-1.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ブリタニカにログインする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u="sng"/>
              <a:t>おうちから</a:t>
            </a:r>
            <a:r>
              <a:rPr lang="ja-JP" altLang="en-US" b="1"/>
              <a:t>ブリタニカにログインしましょう。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720865A-32E2-46D9-8C00-312895E2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4" y="1662434"/>
            <a:ext cx="2937369" cy="222273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E690FD-B54E-4031-881F-FAADAD3B3603}"/>
              </a:ext>
            </a:extLst>
          </p:cNvPr>
          <p:cNvSpPr/>
          <p:nvPr/>
        </p:nvSpPr>
        <p:spPr>
          <a:xfrm>
            <a:off x="1330620" y="2318404"/>
            <a:ext cx="704914" cy="1110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869F4E6-CA21-4866-B8B2-221EFAD2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172" y="1656308"/>
            <a:ext cx="3125747" cy="2273251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82D5579-6370-4AA2-A4E2-06A93C7BD7F5}"/>
              </a:ext>
            </a:extLst>
          </p:cNvPr>
          <p:cNvSpPr/>
          <p:nvPr/>
        </p:nvSpPr>
        <p:spPr>
          <a:xfrm>
            <a:off x="4571863" y="2325687"/>
            <a:ext cx="723705" cy="1103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337E585-7078-43AD-96F3-3634C1B7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97" y="1699877"/>
            <a:ext cx="3055139" cy="2229682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FABFD4FA-C14F-4DEE-B146-EE2C8583339E}"/>
              </a:ext>
            </a:extLst>
          </p:cNvPr>
          <p:cNvSpPr/>
          <p:nvPr/>
        </p:nvSpPr>
        <p:spPr>
          <a:xfrm>
            <a:off x="6656797" y="5158122"/>
            <a:ext cx="2539724" cy="773951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これでおうちからもブリタニカにログインができました。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4" name="グラフィックス 23" descr="拍手">
            <a:extLst>
              <a:ext uri="{FF2B5EF4-FFF2-40B4-BE49-F238E27FC236}">
                <a16:creationId xmlns:a16="http://schemas.microsoft.com/office/drawing/2014/main" id="{8FA3A64A-84D0-4240-ABF8-27F59077A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9587" y="5270700"/>
            <a:ext cx="505095" cy="5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1-1.</a:t>
            </a:r>
            <a:r>
              <a:rPr lang="ja-JP" altLang="en-US" sz="1600"/>
              <a:t>学習用端末（ノートパソコン）を使用する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次ページからは、学習用端末（ノートパソコン）を使用するときに必要な手順を説明しています。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学習用端末（ノートパソコン）を開く</a:t>
            </a:r>
            <a:endParaRPr lang="en-US" altLang="ja-JP" b="1"/>
          </a:p>
          <a:p>
            <a:r>
              <a:rPr lang="ja-JP" altLang="en-US" b="1"/>
              <a:t>電源をつける</a:t>
            </a:r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自分の学習用端末（ノートパソコン）</a:t>
            </a:r>
            <a:br>
              <a:rPr lang="en-US" altLang="ja-JP" b="1"/>
            </a:br>
            <a:r>
              <a:rPr lang="ja-JP" altLang="en-US" b="1" u="sng"/>
              <a:t>保管庫であらかじめ充電しておきましょう。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充電していないと電源をつけることができません。</a:t>
            </a: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DB39D9-1039-4569-BAF8-A685C410F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29576" y="2595191"/>
            <a:ext cx="2952469" cy="2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3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8" y="485303"/>
            <a:ext cx="9563303" cy="311850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3-2.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ブリタニカの使い方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7" y="5150780"/>
            <a:ext cx="8543925" cy="1500187"/>
          </a:xfrm>
        </p:spPr>
        <p:txBody>
          <a:bodyPr>
            <a:normAutofit/>
          </a:bodyPr>
          <a:lstStyle/>
          <a:p>
            <a:pPr algn="ctr"/>
            <a:r>
              <a:rPr lang="ja-JP" altLang="en-US">
                <a:hlinkClick r:id="rId2"/>
              </a:rPr>
              <a:t>こちらのリンクから、使い方を確認しましょう</a:t>
            </a:r>
            <a:endParaRPr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50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28DEF938-5586-4A99-B27D-6FDB604F2C3C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02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9729" y="695920"/>
            <a:ext cx="9468196" cy="287131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4.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ミライシード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51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65AFF49-A058-42DC-9EAF-A5E223E58025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237A39A6-D71C-4C2D-868F-DAA3D9F11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15" y="2738123"/>
            <a:ext cx="3647173" cy="20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9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97" y="917351"/>
            <a:ext cx="8658887" cy="2609615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b="1">
                <a:latin typeface="UD デジタル 教科書体 NK-R"/>
                <a:ea typeface="UD デジタル 教科書体 NK-R"/>
              </a:rPr>
              <a:t>4</a:t>
            </a:r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-1.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 ミライシードにログインする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52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AD29F06-B62F-48A6-84F7-5FF323DFCB42}"/>
              </a:ext>
            </a:extLst>
          </p:cNvPr>
          <p:cNvCxnSpPr>
            <a:cxnSpLocks/>
          </p:cNvCxnSpPr>
          <p:nvPr/>
        </p:nvCxnSpPr>
        <p:spPr>
          <a:xfrm>
            <a:off x="349268" y="3429000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416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ミライシードにログインする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次ページからは、学習アプリ「ミライシード」のログインに必要な手順を説明しています。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lang="en-US" altLang="ja-JP" b="1"/>
          </a:p>
          <a:p>
            <a:r>
              <a:rPr lang="ja-JP" altLang="en-US" b="1"/>
              <a:t>ミライシードにログインする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ミライシードの</a:t>
            </a:r>
            <a:r>
              <a:rPr lang="en-US" altLang="ja-JP" b="1"/>
              <a:t>ID</a:t>
            </a:r>
            <a:r>
              <a:rPr lang="ja-JP" altLang="en-US" b="1"/>
              <a:t>とパスワード</a:t>
            </a:r>
            <a:br>
              <a:rPr lang="en-US" altLang="ja-JP" b="1"/>
            </a:br>
            <a:r>
              <a:rPr lang="en-US" altLang="ja-JP" b="1" u="sng"/>
              <a:t>ID</a:t>
            </a:r>
            <a:r>
              <a:rPr lang="ja-JP" altLang="en-US" b="1" u="sng"/>
              <a:t>は「～」から始まる文字列です。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ほかの人の</a:t>
            </a:r>
            <a:r>
              <a:rPr lang="en-US" altLang="ja-JP" b="1"/>
              <a:t>ID</a:t>
            </a:r>
            <a:r>
              <a:rPr lang="ja-JP" altLang="en-US" b="1"/>
              <a:t>とパスワードを使用してはいけません。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とパスワードはほかの人に教えてはいけません。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パスワードはぜったいに忘れないようにしましょう。</a:t>
            </a: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517A9D-B974-47EB-86D1-5895D96661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88" y="1582602"/>
            <a:ext cx="5300733" cy="2821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6446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498797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ja-JP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ミライシードにアクセスする</a:t>
                      </a:r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スタートをクリックする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赤枠のボタンをクリックする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の「教材・アプリ」から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「ミライシード」をクリックします。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「スタート」をクリックします。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Office365 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アカウントでログイン」をクリックします。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1">
                          <a:solidFill>
                            <a:schemeClr val="accent4"/>
                          </a:solidFill>
                        </a:rPr>
                        <a:t>⚠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2</a:t>
                      </a:r>
                      <a:r>
                        <a:rPr lang="ja-JP" altLang="en-US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回目からは、これだけで</a:t>
                      </a:r>
                      <a:endParaRPr lang="en-US" altLang="ja-JP" sz="1600" b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ミライシードにログインができます。</a:t>
                      </a:r>
                      <a:endParaRPr kumimoji="1" lang="ja-JP" altLang="en-US" sz="1600" b="0" u="none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とパスワードをつかってログインしてみましょう。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F565611-D162-481B-A294-D720FD3AF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96"/>
          <a:stretch/>
        </p:blipFill>
        <p:spPr>
          <a:xfrm>
            <a:off x="328649" y="2619723"/>
            <a:ext cx="2964965" cy="1078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05566FE-B261-4068-B689-82A27F6D820C}"/>
              </a:ext>
            </a:extLst>
          </p:cNvPr>
          <p:cNvSpPr/>
          <p:nvPr/>
        </p:nvSpPr>
        <p:spPr>
          <a:xfrm>
            <a:off x="1636001" y="2907653"/>
            <a:ext cx="793300" cy="8401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3B054ED-0A66-427F-B52E-79A3B009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" t="771" r="86824" b="83044"/>
          <a:stretch/>
        </p:blipFill>
        <p:spPr>
          <a:xfrm>
            <a:off x="328649" y="1752393"/>
            <a:ext cx="679744" cy="731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32A9A9B-B183-4F5B-938C-32CE9B889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51" r="86305" b="49925"/>
          <a:stretch/>
        </p:blipFill>
        <p:spPr>
          <a:xfrm>
            <a:off x="1126115" y="1743033"/>
            <a:ext cx="791849" cy="731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EEA3856-4055-44D3-BB9E-FECEB55733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02" y="1795173"/>
            <a:ext cx="2972796" cy="1805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53D7A01-8D4A-4241-AC45-B021AC3FA308}"/>
              </a:ext>
            </a:extLst>
          </p:cNvPr>
          <p:cNvSpPr/>
          <p:nvPr/>
        </p:nvSpPr>
        <p:spPr>
          <a:xfrm>
            <a:off x="4277578" y="2629923"/>
            <a:ext cx="1362938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C129638-C03E-490C-812F-4A275853E2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86" y="1789785"/>
            <a:ext cx="3012858" cy="1805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9CDF0B4-8122-438B-AC8E-D9519B2CAF5E}"/>
              </a:ext>
            </a:extLst>
          </p:cNvPr>
          <p:cNvSpPr/>
          <p:nvPr/>
        </p:nvSpPr>
        <p:spPr>
          <a:xfrm>
            <a:off x="6641308" y="3244454"/>
            <a:ext cx="1479110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669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236096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 自分の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ID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を入力する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パスワードを入力する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 赤枠のボタンをクリックする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自分のユーザー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ID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とパスワードを</a:t>
                      </a:r>
                      <a:b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入力して「次へ」ボタンをクリック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en-US" altLang="ja-JP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ID</a:t>
                      </a:r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を入力するときは、</a:t>
                      </a:r>
                      <a:r>
                        <a:rPr kumimoji="1" lang="en-US" altLang="ja-JP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@city.konosu.ed.jp </a:t>
                      </a:r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も打ち込みます。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パスワードを入力します。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「承諾」をクリックします。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とパスワードをつかってログインしてみましょう。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17CE748-94F4-4357-9B7C-41CFB40C37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6" y="1641672"/>
            <a:ext cx="2942052" cy="2171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30D427-3B55-4766-A65D-8D3B88BAD8A2}"/>
              </a:ext>
            </a:extLst>
          </p:cNvPr>
          <p:cNvSpPr/>
          <p:nvPr/>
        </p:nvSpPr>
        <p:spPr>
          <a:xfrm>
            <a:off x="388844" y="2411297"/>
            <a:ext cx="2833964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393FB2F-F6D4-4121-BD00-A8EAB9DA53C1}"/>
              </a:ext>
            </a:extLst>
          </p:cNvPr>
          <p:cNvSpPr/>
          <p:nvPr/>
        </p:nvSpPr>
        <p:spPr>
          <a:xfrm>
            <a:off x="2279174" y="3383474"/>
            <a:ext cx="916337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EE6BA37-7A89-41CE-8C24-E23E815956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62" y="1649504"/>
            <a:ext cx="2940319" cy="2136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9DEF1DE-3097-451B-8331-63F4C4CB6D2A}"/>
              </a:ext>
            </a:extLst>
          </p:cNvPr>
          <p:cNvSpPr/>
          <p:nvPr/>
        </p:nvSpPr>
        <p:spPr>
          <a:xfrm>
            <a:off x="3536018" y="2606138"/>
            <a:ext cx="2833964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B27E532-78C1-4D2A-9D67-E28E6DFCE947}"/>
              </a:ext>
            </a:extLst>
          </p:cNvPr>
          <p:cNvSpPr/>
          <p:nvPr/>
        </p:nvSpPr>
        <p:spPr>
          <a:xfrm>
            <a:off x="5367058" y="3272996"/>
            <a:ext cx="910913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813417-FD1C-4E03-88E1-6F254D6AB332}"/>
              </a:ext>
            </a:extLst>
          </p:cNvPr>
          <p:cNvGrpSpPr/>
          <p:nvPr/>
        </p:nvGrpSpPr>
        <p:grpSpPr>
          <a:xfrm>
            <a:off x="6957192" y="1661981"/>
            <a:ext cx="2390350" cy="2858730"/>
            <a:chOff x="6957192" y="1718928"/>
            <a:chExt cx="2390350" cy="285873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8A290B62-2DED-4CE8-9C6D-F0BB144F62D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192" y="1718928"/>
              <a:ext cx="2390350" cy="28587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38DF5415-8F41-4419-9F9D-C995DF4DE674}"/>
                </a:ext>
              </a:extLst>
            </p:cNvPr>
            <p:cNvSpPr/>
            <p:nvPr/>
          </p:nvSpPr>
          <p:spPr>
            <a:xfrm>
              <a:off x="7084576" y="2564022"/>
              <a:ext cx="571422" cy="598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9CDF0B4-8122-438B-AC8E-D9519B2CAF5E}"/>
              </a:ext>
            </a:extLst>
          </p:cNvPr>
          <p:cNvSpPr/>
          <p:nvPr/>
        </p:nvSpPr>
        <p:spPr>
          <a:xfrm>
            <a:off x="8414518" y="4166252"/>
            <a:ext cx="864783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53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926154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 自分の学年と組をえらぶ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 出席番号を入力する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⑨ パスワードを入力する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「がくねん」で自分の学年のボタンをクリックします。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「くみ」で自分のクラスのボタンをクリックしましょう。</a:t>
                      </a:r>
                      <a:endParaRPr kumimoji="1" lang="ja-JP" altLang="en-US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赤枠内をクリックし「しゅっせきばんごう」を入力します。入力したら「けってい」をクリックします。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赤枠内をクリックし「パスワード」を入力します。入力したら「けってい」をクリックします。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とパスワードをつかってログインしてみましょう。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C3EF3A5-767D-4F31-BBC5-5E7BDE0094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1"/>
          <a:stretch/>
        </p:blipFill>
        <p:spPr bwMode="auto">
          <a:xfrm>
            <a:off x="347673" y="1768929"/>
            <a:ext cx="2882884" cy="1897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30D427-3B55-4766-A65D-8D3B88BAD8A2}"/>
              </a:ext>
            </a:extLst>
          </p:cNvPr>
          <p:cNvSpPr/>
          <p:nvPr/>
        </p:nvSpPr>
        <p:spPr>
          <a:xfrm>
            <a:off x="504471" y="2233036"/>
            <a:ext cx="696532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2705AC1-3E85-499A-9BEB-066C11F0838A}"/>
              </a:ext>
            </a:extLst>
          </p:cNvPr>
          <p:cNvSpPr/>
          <p:nvPr/>
        </p:nvSpPr>
        <p:spPr>
          <a:xfrm>
            <a:off x="504471" y="2728249"/>
            <a:ext cx="696532" cy="34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84B4A2F-21F3-4048-B576-4C77BE84A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14" y="1708560"/>
            <a:ext cx="2709972" cy="1314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9DEF1DE-3097-451B-8331-63F4C4CB6D2A}"/>
              </a:ext>
            </a:extLst>
          </p:cNvPr>
          <p:cNvSpPr/>
          <p:nvPr/>
        </p:nvSpPr>
        <p:spPr>
          <a:xfrm>
            <a:off x="3704188" y="2363909"/>
            <a:ext cx="1113472" cy="263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A2C30FDC-B0D4-49C1-A1CC-C972A5C902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39" y="3091014"/>
            <a:ext cx="2714995" cy="2207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BED4649-7D61-457C-BF66-0224131B6D6F}"/>
              </a:ext>
            </a:extLst>
          </p:cNvPr>
          <p:cNvSpPr/>
          <p:nvPr/>
        </p:nvSpPr>
        <p:spPr>
          <a:xfrm>
            <a:off x="4247276" y="5000298"/>
            <a:ext cx="719372" cy="311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D7E4866-A4C0-4D7F-8CEA-A7FBA8E1A17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01" y="1722208"/>
            <a:ext cx="2709972" cy="1314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E92633D-3ACB-4791-9CC3-9F3059F4C1F0}"/>
              </a:ext>
            </a:extLst>
          </p:cNvPr>
          <p:cNvSpPr/>
          <p:nvPr/>
        </p:nvSpPr>
        <p:spPr>
          <a:xfrm>
            <a:off x="8143078" y="2377557"/>
            <a:ext cx="1113472" cy="263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282F389-1066-4262-B682-6F91E7395D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7" y="3091014"/>
            <a:ext cx="3029585" cy="1685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3421C6F-4D2A-4A65-BDF0-B3A807A9E92F}"/>
              </a:ext>
            </a:extLst>
          </p:cNvPr>
          <p:cNvSpPr/>
          <p:nvPr/>
        </p:nvSpPr>
        <p:spPr>
          <a:xfrm>
            <a:off x="7610815" y="4542937"/>
            <a:ext cx="518615" cy="302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034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663839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⑪ 自分の学年と組をえらぶ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⑫ 自分の名前が表示される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OK</a:t>
                      </a:r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」をクリックします。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赤枠の部分に自分の名前が表示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されることを確認します。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4-1.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とパスワードをつかってログインしてみましょう。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D1CC1A3-E24F-45ED-B7EE-CEA22545E3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9" y="1989241"/>
            <a:ext cx="2977671" cy="1439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C2945D-49E0-4997-95D7-BB9E117C35EA}"/>
              </a:ext>
            </a:extLst>
          </p:cNvPr>
          <p:cNvSpPr/>
          <p:nvPr/>
        </p:nvSpPr>
        <p:spPr>
          <a:xfrm>
            <a:off x="1250918" y="3102872"/>
            <a:ext cx="1113472" cy="32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049B2C5-CFFD-4EF8-BD62-02E0E58C78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39" y="1720966"/>
            <a:ext cx="2936877" cy="1355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1654B6A-2F3D-4EF8-AA85-9B03307DFF2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7" b="89956"/>
          <a:stretch/>
        </p:blipFill>
        <p:spPr bwMode="auto">
          <a:xfrm>
            <a:off x="3495078" y="3151107"/>
            <a:ext cx="5560881" cy="651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69AD300-9B66-4811-AAAB-AF29B619727C}"/>
              </a:ext>
            </a:extLst>
          </p:cNvPr>
          <p:cNvSpPr/>
          <p:nvPr/>
        </p:nvSpPr>
        <p:spPr>
          <a:xfrm>
            <a:off x="5529605" y="1632845"/>
            <a:ext cx="599753" cy="2368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吹き出し: 線 36">
            <a:extLst>
              <a:ext uri="{FF2B5EF4-FFF2-40B4-BE49-F238E27FC236}">
                <a16:creationId xmlns:a16="http://schemas.microsoft.com/office/drawing/2014/main" id="{A10BCB21-3D5A-4B16-B2FC-31BD984CF55A}"/>
              </a:ext>
            </a:extLst>
          </p:cNvPr>
          <p:cNvSpPr/>
          <p:nvPr/>
        </p:nvSpPr>
        <p:spPr>
          <a:xfrm>
            <a:off x="5186150" y="3034259"/>
            <a:ext cx="1714358" cy="651680"/>
          </a:xfrm>
          <a:prstGeom prst="borderCallout1">
            <a:avLst>
              <a:gd name="adj1" fmla="val 7000"/>
              <a:gd name="adj2" fmla="val 50862"/>
              <a:gd name="adj3" fmla="val -174564"/>
              <a:gd name="adj4" fmla="val 3864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38" name="グラフィックス 37" descr="拍手">
            <a:extLst>
              <a:ext uri="{FF2B5EF4-FFF2-40B4-BE49-F238E27FC236}">
                <a16:creationId xmlns:a16="http://schemas.microsoft.com/office/drawing/2014/main" id="{21E42614-D2C4-4B54-89B5-7C367E630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7521" y="5681221"/>
            <a:ext cx="505095" cy="505095"/>
          </a:xfrm>
          <a:prstGeom prst="rect">
            <a:avLst/>
          </a:prstGeom>
        </p:spPr>
      </p:pic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6DE497F7-745C-42AC-89A5-0AA1A71A9F9B}"/>
              </a:ext>
            </a:extLst>
          </p:cNvPr>
          <p:cNvSpPr/>
          <p:nvPr/>
        </p:nvSpPr>
        <p:spPr>
          <a:xfrm>
            <a:off x="3595778" y="5699496"/>
            <a:ext cx="2233703" cy="468547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完了です！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学習をスタートしましょう。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810503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768349"/>
            <a:ext cx="8601405" cy="346368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b="1">
                <a:latin typeface="UD デジタル 教科書体 NK-R"/>
                <a:ea typeface="UD デジタル 教科書体 NK-R"/>
              </a:rPr>
              <a:t>4</a:t>
            </a:r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-2.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58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AD29F06-B62F-48A6-84F7-5FF323DFCB42}"/>
              </a:ext>
            </a:extLst>
          </p:cNvPr>
          <p:cNvCxnSpPr>
            <a:cxnSpLocks/>
          </p:cNvCxnSpPr>
          <p:nvPr/>
        </p:nvCxnSpPr>
        <p:spPr>
          <a:xfrm>
            <a:off x="349268" y="3429000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25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次ページからは、学習アプリ「ミライシード（オフライン版）」のログインに必要な手順を説明しています。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lang="en-US" altLang="ja-JP" b="1"/>
          </a:p>
          <a:p>
            <a:r>
              <a:rPr lang="ja-JP" altLang="en-US" b="1"/>
              <a:t>ミライシード（オフライン版）にログインする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ミライシードの</a:t>
            </a:r>
            <a:r>
              <a:rPr lang="en-US" altLang="ja-JP" b="1"/>
              <a:t>ID</a:t>
            </a:r>
            <a:r>
              <a:rPr lang="ja-JP" altLang="en-US" b="1"/>
              <a:t>とパスワード</a:t>
            </a:r>
            <a:br>
              <a:rPr lang="en-US" altLang="ja-JP" b="1"/>
            </a:br>
            <a:r>
              <a:rPr lang="en-US" altLang="ja-JP" b="1" u="sng"/>
              <a:t>ID</a:t>
            </a:r>
            <a:r>
              <a:rPr lang="ja-JP" altLang="en-US" b="1" u="sng"/>
              <a:t>は「～」から始まる文字列です。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ほかの人の</a:t>
            </a:r>
            <a:r>
              <a:rPr lang="en-US" altLang="ja-JP" b="1"/>
              <a:t>ID</a:t>
            </a:r>
            <a:r>
              <a:rPr lang="ja-JP" altLang="en-US" b="1"/>
              <a:t>とパスワードを使用してはいけません。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とパスワードはほかの人に教えてはいけません。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パスワードはぜったいに忘れないようにしましょう。</a:t>
            </a: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D0730A8-5E78-4A2F-A237-6D61236C32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38" y="1785758"/>
            <a:ext cx="4900273" cy="2852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9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91155"/>
              </p:ext>
            </p:extLst>
          </p:nvPr>
        </p:nvGraphicFramePr>
        <p:xfrm>
          <a:off x="214443" y="1225117"/>
          <a:ext cx="9477114" cy="503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画面をひらく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本体をおさえる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 電源ボタンをおす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端末の画面とキーボードの間に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手を入れます。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キーボードをしっかり押さえたまま、画面を開きます。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画面を開いたら、キーボードの右側面にあるボタンを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回だけ押します。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ボタンを強く押してはいけません。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ボタンは一回だけ押します。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何回も押してはいけません。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壊れる原因になります。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1-1.</a:t>
            </a:r>
            <a:r>
              <a:rPr lang="ja-JP" altLang="en-US" sz="1600"/>
              <a:t>学習用端末（ノートパソコン）を</a:t>
            </a:r>
            <a:r>
              <a:rPr kumimoji="1" lang="ja-JP" altLang="en-US" sz="1600"/>
              <a:t>使用する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5679B2-6C4B-467A-A116-509895241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6901" y="1799664"/>
            <a:ext cx="2728712" cy="17012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04EEDFE-CC06-485B-9495-1CC910FBEE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21527" y="1714064"/>
            <a:ext cx="2262945" cy="19834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216960F-A8D1-47FA-A125-F172974739A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82320" y="1799664"/>
            <a:ext cx="2864285" cy="1983430"/>
          </a:xfrm>
          <a:prstGeom prst="rect">
            <a:avLst/>
          </a:prstGeom>
        </p:spPr>
      </p:pic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電源をつけてみましょう。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CB8C10C-613F-4CBC-A4F5-EBD48F082FF8}"/>
              </a:ext>
            </a:extLst>
          </p:cNvPr>
          <p:cNvSpPr/>
          <p:nvPr/>
        </p:nvSpPr>
        <p:spPr>
          <a:xfrm>
            <a:off x="3765693" y="3273374"/>
            <a:ext cx="831217" cy="509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429E55-CFF6-4D44-A9F4-46BCB5244BC3}"/>
              </a:ext>
            </a:extLst>
          </p:cNvPr>
          <p:cNvSpPr/>
          <p:nvPr/>
        </p:nvSpPr>
        <p:spPr>
          <a:xfrm>
            <a:off x="7874424" y="2956186"/>
            <a:ext cx="763619" cy="384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4854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345596"/>
              </p:ext>
            </p:extLst>
          </p:nvPr>
        </p:nvGraphicFramePr>
        <p:xfrm>
          <a:off x="214443" y="1264505"/>
          <a:ext cx="9477114" cy="503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553439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 </a:t>
                      </a:r>
                      <a:r>
                        <a:rPr kumimoji="1" lang="en-US" altLang="ja-JP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【</a:t>
                      </a:r>
                      <a:r>
                        <a:rPr kumimoji="1" lang="ja-JP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オフライン版</a:t>
                      </a:r>
                      <a:r>
                        <a:rPr kumimoji="1" lang="en-US" altLang="ja-JP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】</a:t>
                      </a:r>
                      <a:r>
                        <a:rPr kumimoji="1" lang="ja-JP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ドリルパークを</a:t>
                      </a:r>
                      <a:endParaRPr kumimoji="1" lang="en-US" altLang="ja-JP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AD47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r>
                        <a:rPr kumimoji="1" lang="ja-JP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クリック</a:t>
                      </a:r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 「学年（がくねん）・組（くみ）」をクリック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③自分の学年・組をクリック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229396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229396">
                <a:tc>
                  <a:txBody>
                    <a:bodyPr/>
                    <a:lstStyle/>
                    <a:p>
                      <a:pPr lvl="0"/>
                      <a:r>
                        <a:rPr kumimoji="1" lang="ja-JP" altLang="en-US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画面上にある</a:t>
                      </a:r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「【オフライン版】ドリルパーク」を</a:t>
                      </a:r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lvl="0"/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クリックします。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「学年（がくねん）・組（くみ）」を</a:t>
                      </a:r>
                      <a:endParaRPr kumimoji="1" lang="en-US" altLang="ja-JP" sz="1600" kern="1200">
                        <a:solidFill>
                          <a:schemeClr val="tx1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ja-JP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クリックします</a:t>
                      </a:r>
                      <a:r>
                        <a:rPr kumimoji="1" lang="ja-JP" altLang="en-US" sz="1600" kern="1200">
                          <a:solidFill>
                            <a:schemeClr val="tx1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。</a:t>
                      </a:r>
                      <a:endParaRPr kumimoji="1" lang="en-US" altLang="ja-JP" sz="14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「がくねん」で自分の学年のボタンをクリックします。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「くみ」で自分のクラスのボタンを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クリックします。</a:t>
                      </a:r>
                      <a:endParaRPr kumimoji="1" lang="ja-JP" altLang="en-US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とパスワードをつかってミライシード（オフライン版）にログインしてみましょう。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B15062D-6FB4-4632-8478-8812010BD9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2" y="2047011"/>
            <a:ext cx="2860532" cy="189581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05566FE-B261-4068-B689-82A27F6D820C}"/>
              </a:ext>
            </a:extLst>
          </p:cNvPr>
          <p:cNvSpPr/>
          <p:nvPr/>
        </p:nvSpPr>
        <p:spPr>
          <a:xfrm>
            <a:off x="347511" y="2156795"/>
            <a:ext cx="363689" cy="421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DDD1237-AE60-4E1F-A204-B6CA56F905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55" y="1953190"/>
            <a:ext cx="2852889" cy="151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53D7A01-8D4A-4241-AC45-B021AC3FA308}"/>
              </a:ext>
            </a:extLst>
          </p:cNvPr>
          <p:cNvSpPr/>
          <p:nvPr/>
        </p:nvSpPr>
        <p:spPr>
          <a:xfrm>
            <a:off x="3669323" y="2262554"/>
            <a:ext cx="1187133" cy="315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4884F85-CC61-4299-AD3B-6F79FE43134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56" y="2008530"/>
            <a:ext cx="2852890" cy="151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9CDF0B4-8122-438B-AC8E-D9519B2CAF5E}"/>
              </a:ext>
            </a:extLst>
          </p:cNvPr>
          <p:cNvSpPr/>
          <p:nvPr/>
        </p:nvSpPr>
        <p:spPr>
          <a:xfrm>
            <a:off x="6777124" y="2415542"/>
            <a:ext cx="479461" cy="162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A037D48-5045-42A9-82D1-8B9A5236B54C}"/>
              </a:ext>
            </a:extLst>
          </p:cNvPr>
          <p:cNvSpPr/>
          <p:nvPr/>
        </p:nvSpPr>
        <p:spPr>
          <a:xfrm>
            <a:off x="6777124" y="2805127"/>
            <a:ext cx="479461" cy="179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3A068C-6B9C-4A96-A50D-5EB8A3251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882" y="4642302"/>
            <a:ext cx="809738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4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871619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 「しゅっせきばんごう」をクリック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「しゅっせきばんごう」を入力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⑥「パスワード」をクリック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「しゅっせきばんごう」の下にある、白い四角をクリックします。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画面に出てきた</a:t>
                      </a:r>
                      <a:r>
                        <a:rPr kumimoji="1" lang="ja-JP" altLang="en-US" sz="1600" b="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数字ボタン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で、自分の出席番号を入力します。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入力ができたら、「けってい」ボタンをクリックしましょう。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「パスワード」の下にある、白い四角をクリックします。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とパスワードをつかってミライシード（オフライン版）にログインしてみましょう。</a:t>
            </a:r>
          </a:p>
          <a:p>
            <a:pPr marL="0" indent="0">
              <a:buNone/>
            </a:pPr>
            <a:endParaRPr lang="ja-JP" altLang="en-US" b="1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2B4A8E6-165D-4F39-B265-CDA3C59D2F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4" y="1918653"/>
            <a:ext cx="2843050" cy="15103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30D427-3B55-4766-A65D-8D3B88BAD8A2}"/>
              </a:ext>
            </a:extLst>
          </p:cNvPr>
          <p:cNvSpPr/>
          <p:nvPr/>
        </p:nvSpPr>
        <p:spPr>
          <a:xfrm>
            <a:off x="439949" y="2743200"/>
            <a:ext cx="1224728" cy="20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DF61D61-186B-4787-A252-1AAD0EFD94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753" y="1802099"/>
            <a:ext cx="2598494" cy="1882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B27E532-78C1-4D2A-9D67-E28E6DFCE947}"/>
              </a:ext>
            </a:extLst>
          </p:cNvPr>
          <p:cNvSpPr/>
          <p:nvPr/>
        </p:nvSpPr>
        <p:spPr>
          <a:xfrm>
            <a:off x="4320330" y="3429000"/>
            <a:ext cx="545285" cy="2553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8BA168C-49AE-48E3-866D-C379A438CE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52" y="1891735"/>
            <a:ext cx="2878194" cy="15372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9CDF0B4-8122-438B-AC8E-D9519B2CAF5E}"/>
              </a:ext>
            </a:extLst>
          </p:cNvPr>
          <p:cNvSpPr/>
          <p:nvPr/>
        </p:nvSpPr>
        <p:spPr>
          <a:xfrm>
            <a:off x="8256234" y="2708935"/>
            <a:ext cx="1051889" cy="240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3975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63289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⑦「パスワード」を入力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⑧「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OK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⑨「ききて」をクリック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画面に出てきた</a:t>
                      </a:r>
                      <a:r>
                        <a:rPr kumimoji="1" lang="ja-JP" altLang="en-US" sz="160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英字ボタン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を使って、自分のパスワードを入力しましょう。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パスワードが入力できたら、</a:t>
                      </a:r>
                      <a:b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「けってい」ボタンをクリックします。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「しゅっせきばんごう」「パスワード」が入力できたら</a:t>
                      </a:r>
                      <a:r>
                        <a:rPr kumimoji="1" lang="ja-JP" altLang="en-US" sz="1600" b="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 b="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OK</a:t>
                      </a:r>
                      <a:r>
                        <a:rPr kumimoji="1" lang="ja-JP" altLang="en-US" sz="1600" b="0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自分が鉛筆を持つ方の手（ききて）をえらび、「ひだりて」と「みぎて」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どちらかをクリックしましょう。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とパスワードをつかってミライシード（オフライン版）にログインしてみましょう。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4481006-A6EE-47D2-A49D-4F9FA44647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5" y="1855233"/>
            <a:ext cx="2849439" cy="162984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2705AC1-3E85-499A-9BEB-066C11F0838A}"/>
              </a:ext>
            </a:extLst>
          </p:cNvPr>
          <p:cNvSpPr/>
          <p:nvPr/>
        </p:nvSpPr>
        <p:spPr>
          <a:xfrm>
            <a:off x="1371600" y="3313496"/>
            <a:ext cx="382555" cy="171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44423AF-8FB4-495B-81EA-B79838FE03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42" y="1869443"/>
            <a:ext cx="2768931" cy="144405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BED4649-7D61-457C-BF66-0224131B6D6F}"/>
              </a:ext>
            </a:extLst>
          </p:cNvPr>
          <p:cNvSpPr/>
          <p:nvPr/>
        </p:nvSpPr>
        <p:spPr>
          <a:xfrm>
            <a:off x="4502619" y="3012830"/>
            <a:ext cx="900762" cy="261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090C3E0-7278-472B-944D-D68ABBF6E2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63" y="1855233"/>
            <a:ext cx="2969134" cy="1741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363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276850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⑪使い方をクリック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⑫画面が表示される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「じゅぎょうよう」と「ほうかごよう」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どちらかをクリックします。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今回は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「ほうかごよう」</a:t>
                      </a:r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</a:t>
                      </a:r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赤い四角の中に自分の名前が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表示されていることを確認します。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40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4-2.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 ミライシード（オフライン版）にログインする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ユーザー</a:t>
            </a:r>
            <a:r>
              <a:rPr lang="en-US" altLang="ja-JP" b="1"/>
              <a:t>ID</a:t>
            </a:r>
            <a:r>
              <a:rPr lang="ja-JP" altLang="en-US" b="1"/>
              <a:t>とパスワードをつかってミライシード（オフライン版）にログインしてみましょう。</a:t>
            </a:r>
          </a:p>
        </p:txBody>
      </p:sp>
      <p:pic>
        <p:nvPicPr>
          <p:cNvPr id="38" name="グラフィックス 37" descr="拍手">
            <a:extLst>
              <a:ext uri="{FF2B5EF4-FFF2-40B4-BE49-F238E27FC236}">
                <a16:creationId xmlns:a16="http://schemas.microsoft.com/office/drawing/2014/main" id="{21E42614-D2C4-4B54-89B5-7C367E630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7522" y="5662948"/>
            <a:ext cx="505095" cy="505095"/>
          </a:xfrm>
          <a:prstGeom prst="rect">
            <a:avLst/>
          </a:prstGeom>
        </p:spPr>
      </p:pic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6DE497F7-745C-42AC-89A5-0AA1A71A9F9B}"/>
              </a:ext>
            </a:extLst>
          </p:cNvPr>
          <p:cNvSpPr/>
          <p:nvPr/>
        </p:nvSpPr>
        <p:spPr>
          <a:xfrm>
            <a:off x="3405529" y="5524983"/>
            <a:ext cx="2521992" cy="816979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ミライシード（オフライン版）へのログインが完了です！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C5CF0AF-F0B0-4C7F-BDDD-8E4C8D398C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1" y="1971840"/>
            <a:ext cx="2936877" cy="14936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C2945D-49E0-4997-95D7-BB9E117C35EA}"/>
              </a:ext>
            </a:extLst>
          </p:cNvPr>
          <p:cNvSpPr/>
          <p:nvPr/>
        </p:nvSpPr>
        <p:spPr>
          <a:xfrm>
            <a:off x="1865376" y="2279904"/>
            <a:ext cx="1117338" cy="1185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A7259CA-5DF6-411A-A5D1-9CA8EF9F016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99" y="1772848"/>
            <a:ext cx="2946218" cy="194999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69AD300-9B66-4811-AAAB-AF29B619727C}"/>
              </a:ext>
            </a:extLst>
          </p:cNvPr>
          <p:cNvSpPr/>
          <p:nvPr/>
        </p:nvSpPr>
        <p:spPr>
          <a:xfrm>
            <a:off x="4530054" y="1711354"/>
            <a:ext cx="874283" cy="252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FB788D5-08E0-41F4-AC88-51BA309E7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677" y="2185051"/>
            <a:ext cx="2063335" cy="240723"/>
          </a:xfrm>
          <a:prstGeom prst="rect">
            <a:avLst/>
          </a:prstGeom>
        </p:spPr>
      </p:pic>
      <p:sp>
        <p:nvSpPr>
          <p:cNvPr id="37" name="吹き出し: 線 36">
            <a:extLst>
              <a:ext uri="{FF2B5EF4-FFF2-40B4-BE49-F238E27FC236}">
                <a16:creationId xmlns:a16="http://schemas.microsoft.com/office/drawing/2014/main" id="{A10BCB21-3D5A-4B16-B2FC-31BD984CF55A}"/>
              </a:ext>
            </a:extLst>
          </p:cNvPr>
          <p:cNvSpPr/>
          <p:nvPr/>
        </p:nvSpPr>
        <p:spPr>
          <a:xfrm>
            <a:off x="5122507" y="2099593"/>
            <a:ext cx="2234638" cy="391656"/>
          </a:xfrm>
          <a:prstGeom prst="borderCallout1">
            <a:avLst>
              <a:gd name="adj1" fmla="val -1568"/>
              <a:gd name="adj2" fmla="val 50471"/>
              <a:gd name="adj3" fmla="val -79088"/>
              <a:gd name="adj4" fmla="val 1194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63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42" y="310769"/>
            <a:ext cx="9563303" cy="3302008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b="1">
                <a:latin typeface="UD デジタル 教科書体 NK-R"/>
                <a:ea typeface="UD デジタル 教科書体 NK-R"/>
              </a:rPr>
              <a:t>4</a:t>
            </a:r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-</a:t>
            </a:r>
            <a:r>
              <a:rPr lang="en-US" altLang="ja-JP" sz="4800" b="1">
                <a:latin typeface="UD デジタル 教科書体 NK-R"/>
                <a:ea typeface="UD デジタル 教科書体 NK-R"/>
              </a:rPr>
              <a:t>3</a:t>
            </a:r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ミライシードの使い方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7" y="5221290"/>
            <a:ext cx="8543925" cy="1500187"/>
          </a:xfrm>
        </p:spPr>
        <p:txBody>
          <a:bodyPr/>
          <a:lstStyle/>
          <a:p>
            <a:pPr algn="ctr"/>
            <a:r>
              <a:rPr kumimoji="1" lang="ja-JP" altLang="en-US">
                <a:solidFill>
                  <a:srgbClr val="FF0000"/>
                </a:solidFill>
                <a:hlinkClick r:id="rId2"/>
              </a:rPr>
              <a:t>こちらのリンクから、使い方を確認しましょう</a:t>
            </a:r>
            <a:endParaRPr kumimoji="1" lang="en-US" altLang="ja-JP">
              <a:solidFill>
                <a:srgbClr val="FF0000"/>
              </a:solidFill>
            </a:endParaRPr>
          </a:p>
          <a:p>
            <a:pPr algn="ctr"/>
            <a:endParaRPr kumimoji="1" lang="en-US" altLang="ja-JP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64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AD29F06-B62F-48A6-84F7-5FF323DFCB42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4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0375" y="711527"/>
            <a:ext cx="9468196" cy="279960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5.OneDrive</a:t>
            </a:r>
            <a:endParaRPr kumimoji="1" lang="ja-JP" altLang="en-US" sz="4800" b="1">
              <a:latin typeface="UD デジタル 教科書体 NK-R"/>
              <a:ea typeface="UD デジタル 教科書体 NK-R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19BBB-75A8-4BA7-8861-11FC1C948565}"/>
              </a:ext>
            </a:extLst>
          </p:cNvPr>
          <p:cNvSpPr txBox="1"/>
          <p:nvPr/>
        </p:nvSpPr>
        <p:spPr>
          <a:xfrm>
            <a:off x="2420683" y="2387179"/>
            <a:ext cx="182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ワンドライブ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76D0496-B6D5-41FE-B352-A379C9DD27FD}"/>
              </a:ext>
            </a:extLst>
          </p:cNvPr>
          <p:cNvCxnSpPr>
            <a:cxnSpLocks/>
          </p:cNvCxnSpPr>
          <p:nvPr/>
        </p:nvCxnSpPr>
        <p:spPr>
          <a:xfrm>
            <a:off x="349268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41AF94AD-09E8-452E-80AC-45AF8605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76" y="2752063"/>
            <a:ext cx="3647173" cy="20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18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348"/>
            <a:ext cx="9468196" cy="279960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5-1.OneDrive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を開く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19BBB-75A8-4BA7-8861-11FC1C948565}"/>
              </a:ext>
            </a:extLst>
          </p:cNvPr>
          <p:cNvSpPr txBox="1"/>
          <p:nvPr/>
        </p:nvSpPr>
        <p:spPr>
          <a:xfrm>
            <a:off x="4033071" y="2444000"/>
            <a:ext cx="182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ワンドライブ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76D0496-B6D5-41FE-B352-A379C9DD27FD}"/>
              </a:ext>
            </a:extLst>
          </p:cNvPr>
          <p:cNvCxnSpPr>
            <a:cxnSpLocks/>
          </p:cNvCxnSpPr>
          <p:nvPr/>
        </p:nvCxnSpPr>
        <p:spPr>
          <a:xfrm>
            <a:off x="349268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773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5-1.OneDrive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を開く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OneDrive</a:t>
            </a:r>
            <a:r>
              <a:rPr lang="ja-JP" altLang="en-US" b="1"/>
              <a:t>を開くときに必要な手順を説明しています。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OneDrive</a:t>
            </a:r>
            <a:r>
              <a:rPr lang="ja-JP" altLang="en-US" b="1"/>
              <a:t>を開く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8B5282-091F-4D33-BA01-A84BE4884B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85" y="1840523"/>
            <a:ext cx="6259027" cy="3729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297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178320"/>
              </p:ext>
            </p:extLst>
          </p:nvPr>
        </p:nvGraphicFramePr>
        <p:xfrm>
          <a:off x="214443" y="1225117"/>
          <a:ext cx="9477114" cy="503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　　　　　　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</a:t>
                      </a:r>
                      <a:r>
                        <a:rPr kumimoji="1" lang="en-US" altLang="ja-JP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</a:t>
                      </a:r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を選ぶ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</a:t>
                      </a:r>
                      <a:r>
                        <a:rPr kumimoji="1" lang="en-US" altLang="ja-JP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</a:t>
                      </a:r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画面下の黒い部分（タスクバー）にある「エクスプローラー」ボタンを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左側にある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 - 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鴻巣市教育委員会」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をクリックしましょう。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上に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</a:t>
                      </a:r>
                      <a:r>
                        <a:rPr kumimoji="1" lang="en-US" altLang="ja-JP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 - 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鴻巣市教育委員会」</a:t>
                      </a:r>
                      <a:r>
                        <a:rPr kumimoji="1" lang="ja-JP" altLang="en-US" sz="1600" b="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が表示されていることを確認</a:t>
                      </a:r>
                      <a:endParaRPr kumimoji="1" lang="en-US" altLang="ja-JP" sz="1600" b="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u="none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  <a:endParaRPr kumimoji="1" lang="en-US" altLang="ja-JP" sz="1600" b="0" u="none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5-1.OneDrive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を開く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OneDrive</a:t>
            </a:r>
            <a:r>
              <a:rPr lang="ja-JP" altLang="en-US" b="1"/>
              <a:t>を開いてみましょう。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A28011C-DA28-4C95-B8AD-D185877C824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95936" r="60724"/>
          <a:stretch/>
        </p:blipFill>
        <p:spPr bwMode="auto">
          <a:xfrm>
            <a:off x="632363" y="1210707"/>
            <a:ext cx="512914" cy="399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345CCE4-A017-4812-910C-5FA0932D5D3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95936" r="60724"/>
          <a:stretch/>
        </p:blipFill>
        <p:spPr bwMode="auto">
          <a:xfrm>
            <a:off x="1145277" y="4509409"/>
            <a:ext cx="793750" cy="651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418742C-B35D-4503-BBD0-2A0C1E23A2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95" y="1697081"/>
            <a:ext cx="2929760" cy="20860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8790FCC-B880-4337-965F-C244AB753B67}"/>
              </a:ext>
            </a:extLst>
          </p:cNvPr>
          <p:cNvSpPr/>
          <p:nvPr/>
        </p:nvSpPr>
        <p:spPr>
          <a:xfrm>
            <a:off x="6531428" y="5632883"/>
            <a:ext cx="2442533" cy="535160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</a:t>
            </a:r>
            <a:r>
              <a:rPr kumimoji="1" lang="en-US" altLang="ja-JP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OneDrive</a:t>
            </a: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を開くことができました。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9" name="グラフィックス 18" descr="拍手">
            <a:extLst>
              <a:ext uri="{FF2B5EF4-FFF2-40B4-BE49-F238E27FC236}">
                <a16:creationId xmlns:a16="http://schemas.microsoft.com/office/drawing/2014/main" id="{5153EFA2-EAFC-4C4A-AC3E-0B02A323F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3917" y="5596335"/>
            <a:ext cx="505095" cy="505095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0E1BC28-B6FF-47D4-BCAA-FE1DAA1980FB}"/>
              </a:ext>
            </a:extLst>
          </p:cNvPr>
          <p:cNvSpPr/>
          <p:nvPr/>
        </p:nvSpPr>
        <p:spPr>
          <a:xfrm>
            <a:off x="3927943" y="2560321"/>
            <a:ext cx="381663" cy="874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E14B489-F831-4FF7-A3F6-C7CFEA7907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8" y="1697081"/>
            <a:ext cx="2929760" cy="208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9D8D051-9924-4F51-AA1C-D4B391D376E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40" y="1700929"/>
            <a:ext cx="2929761" cy="208216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AFEA310-5B77-48E7-9310-D587944C6647}"/>
              </a:ext>
            </a:extLst>
          </p:cNvPr>
          <p:cNvSpPr/>
          <p:nvPr/>
        </p:nvSpPr>
        <p:spPr>
          <a:xfrm>
            <a:off x="7164503" y="1939062"/>
            <a:ext cx="993435" cy="113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285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348"/>
            <a:ext cx="9468196" cy="27625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5-2.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ファイル（作成物）を作成する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69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76D0496-B6D5-41FE-B352-A379C9DD27FD}"/>
              </a:ext>
            </a:extLst>
          </p:cNvPr>
          <p:cNvCxnSpPr>
            <a:cxnSpLocks/>
          </p:cNvCxnSpPr>
          <p:nvPr/>
        </p:nvCxnSpPr>
        <p:spPr>
          <a:xfrm>
            <a:off x="349268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6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83909"/>
              </p:ext>
            </p:extLst>
          </p:nvPr>
        </p:nvGraphicFramePr>
        <p:xfrm>
          <a:off x="214443" y="1225117"/>
          <a:ext cx="9477114" cy="503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 起動するまで待つ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 画面が表示される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少し待っていると「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DELL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」のマークが画面に表示されます。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さらにもう少し待つと画面が出てきます。</a:t>
                      </a:r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これで端末を起動させることができました。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solidFill>
                  <a:prstClr val="white"/>
                </a:solidFill>
              </a:rPr>
              <a:t>1-1.</a:t>
            </a:r>
            <a:r>
              <a:rPr lang="ja-JP" altLang="en-US" sz="1600">
                <a:solidFill>
                  <a:prstClr val="white"/>
                </a:solidFill>
              </a:rPr>
              <a:t>学習用端末（ノートパソコン）を使用する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/>
              <a:t>電源をつけてみましょう。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DC4F3B6-62D7-42C6-84BC-ABA305A95721}"/>
              </a:ext>
            </a:extLst>
          </p:cNvPr>
          <p:cNvPicPr/>
          <p:nvPr/>
        </p:nvPicPr>
        <p:blipFill rotWithShape="1">
          <a:blip r:embed="rId2"/>
          <a:srcRect b="45483"/>
          <a:stretch/>
        </p:blipFill>
        <p:spPr>
          <a:xfrm>
            <a:off x="335541" y="1875193"/>
            <a:ext cx="2919590" cy="17047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3AD1A4C-0836-41D5-8336-B4D81D97662C}"/>
              </a:ext>
            </a:extLst>
          </p:cNvPr>
          <p:cNvPicPr/>
          <p:nvPr/>
        </p:nvPicPr>
        <p:blipFill rotWithShape="1">
          <a:blip r:embed="rId3"/>
          <a:srcRect b="45603"/>
          <a:stretch/>
        </p:blipFill>
        <p:spPr>
          <a:xfrm>
            <a:off x="3539184" y="1786563"/>
            <a:ext cx="2827631" cy="1887116"/>
          </a:xfrm>
          <a:prstGeom prst="rect">
            <a:avLst/>
          </a:prstGeom>
        </p:spPr>
      </p:pic>
      <p:pic>
        <p:nvPicPr>
          <p:cNvPr id="17" name="グラフィックス 16" descr="拍手">
            <a:extLst>
              <a:ext uri="{FF2B5EF4-FFF2-40B4-BE49-F238E27FC236}">
                <a16:creationId xmlns:a16="http://schemas.microsoft.com/office/drawing/2014/main" id="{1220F160-384F-4156-8608-0DC89098B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2887" y="5157730"/>
            <a:ext cx="505095" cy="505095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9F4A7AF-197A-46BB-B3D0-35AB3872F038}"/>
              </a:ext>
            </a:extLst>
          </p:cNvPr>
          <p:cNvSpPr/>
          <p:nvPr/>
        </p:nvSpPr>
        <p:spPr>
          <a:xfrm>
            <a:off x="3377996" y="5277071"/>
            <a:ext cx="2394891" cy="521540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次は</a:t>
            </a:r>
            <a:br>
              <a:rPr kumimoji="1" lang="en-US" altLang="ja-JP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サインインしてみましょう。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210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5-2.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ファイル（作成物）を作成する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OneDrive</a:t>
            </a:r>
            <a:r>
              <a:rPr lang="ja-JP" altLang="en-US" b="1"/>
              <a:t>でファイル（作成物）を作成するときに必要な手順を説明しています。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OneDrive</a:t>
            </a:r>
            <a:r>
              <a:rPr lang="ja-JP" altLang="en-US" b="1"/>
              <a:t>でファイル（作成物）を作成する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8B5282-091F-4D33-BA01-A84BE4884B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80" y="2324378"/>
            <a:ext cx="5885557" cy="343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6629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45360"/>
              </p:ext>
            </p:extLst>
          </p:nvPr>
        </p:nvGraphicFramePr>
        <p:xfrm>
          <a:off x="214443" y="1225117"/>
          <a:ext cx="9477114" cy="503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</a:t>
                      </a:r>
                      <a:r>
                        <a:rPr kumimoji="1" lang="en-US" altLang="ja-JP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</a:t>
                      </a:r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上で右クリック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②「新規作成」をクリック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③「フォルダー」をクリック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4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③で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OneDrive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を開いたまま、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画面の白いところで右クリック、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または画面を長押ししましょう。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④で開いたメニューの中から、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「新規作成」というボタンを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この中から、作成したいファイルの種類を選びましょう。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今回は一番上の</a:t>
                      </a:r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「フォルダー」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5-2.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ファイル（作成物）を作成する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OneDrive</a:t>
            </a:r>
            <a:r>
              <a:rPr lang="ja-JP" altLang="en-US" b="1"/>
              <a:t>でファイル（作成物）を作成しましょう。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40E87EF-5989-44F8-9146-1EA0C1BE0D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6" y="1669240"/>
            <a:ext cx="2945682" cy="199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27DD9AF-8FF3-4A39-878F-06E8D475ADE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t="46917" r="59340" b="8773"/>
          <a:stretch/>
        </p:blipFill>
        <p:spPr bwMode="auto">
          <a:xfrm>
            <a:off x="2192208" y="4765642"/>
            <a:ext cx="1473343" cy="1996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77585F0-7D45-4C59-84C0-F0CD6AE55EE6}"/>
              </a:ext>
            </a:extLst>
          </p:cNvPr>
          <p:cNvSpPr/>
          <p:nvPr/>
        </p:nvSpPr>
        <p:spPr>
          <a:xfrm>
            <a:off x="97179" y="5659997"/>
            <a:ext cx="2001785" cy="508046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このメニューが見えて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いれば④は完了です。</a:t>
            </a:r>
            <a:endParaRPr kumimoji="1" lang="en-US" altLang="ja-JP" sz="14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18289B2-0E46-4503-9DDF-60713EB543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23" y="1669240"/>
            <a:ext cx="2913831" cy="199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290B03B-0A04-49E9-A474-EE1BD51ABB0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t="42247" r="34192" b="5577"/>
          <a:stretch/>
        </p:blipFill>
        <p:spPr bwMode="auto">
          <a:xfrm>
            <a:off x="6663193" y="1669240"/>
            <a:ext cx="2806809" cy="19963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B31A3AF-709B-47D7-B4F9-A43FA6570769}"/>
              </a:ext>
            </a:extLst>
          </p:cNvPr>
          <p:cNvSpPr/>
          <p:nvPr/>
        </p:nvSpPr>
        <p:spPr>
          <a:xfrm>
            <a:off x="1084211" y="2135926"/>
            <a:ext cx="1698746" cy="1163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CD05D7A-F730-4D12-AD68-664A70E5BBF8}"/>
              </a:ext>
            </a:extLst>
          </p:cNvPr>
          <p:cNvSpPr/>
          <p:nvPr/>
        </p:nvSpPr>
        <p:spPr>
          <a:xfrm>
            <a:off x="4029893" y="3357438"/>
            <a:ext cx="581864" cy="1431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CBD2835-E052-4B23-A70A-F69AF3949EC4}"/>
              </a:ext>
            </a:extLst>
          </p:cNvPr>
          <p:cNvSpPr/>
          <p:nvPr/>
        </p:nvSpPr>
        <p:spPr>
          <a:xfrm>
            <a:off x="7907137" y="2266171"/>
            <a:ext cx="1276620" cy="208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247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34176"/>
              </p:ext>
            </p:extLst>
          </p:nvPr>
        </p:nvGraphicFramePr>
        <p:xfrm>
          <a:off x="198783" y="1225117"/>
          <a:ext cx="9492774" cy="5228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69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591862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2726214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④ファイルの名前を入力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★もし名前が入れられなくなったら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「新しいフォルダー」が出てきたら、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そのままキーボードで名前を入れましょう。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入れ終わったらキーボードの「</a:t>
                      </a:r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Enter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」を押しましょう。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lang="ja-JP" altLang="en-US" sz="1600" b="1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 </a:t>
                      </a:r>
                      <a:r>
                        <a:rPr lang="ja-JP" altLang="en-US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注意しましょう</a:t>
                      </a:r>
                      <a:endParaRPr lang="en-US" altLang="ja-JP" sz="1600" b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フォルダーを作ったあとは、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なにもクリックせず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に、そのまま名前を入力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⑦で名前が入力できなくなってしまったら、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「新しいフォルダー」を</a:t>
                      </a:r>
                      <a:r>
                        <a:rPr kumimoji="1" lang="en-US" altLang="ja-JP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回だけ</a:t>
                      </a:r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「新しいフォルダー」が</a:t>
                      </a:r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青く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表示されたら、キーボードで名前を入力しましょう。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5-2.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ファイル（作成物）を作成する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OneDrive</a:t>
            </a:r>
            <a:r>
              <a:rPr lang="ja-JP" altLang="en-US" b="1"/>
              <a:t>でファイル（作成物）を作成しましょう。</a:t>
            </a:r>
          </a:p>
        </p:txBody>
      </p:sp>
      <p:pic>
        <p:nvPicPr>
          <p:cNvPr id="17" name="グラフィックス 16" descr="拍手">
            <a:extLst>
              <a:ext uri="{FF2B5EF4-FFF2-40B4-BE49-F238E27FC236}">
                <a16:creationId xmlns:a16="http://schemas.microsoft.com/office/drawing/2014/main" id="{1220F160-384F-4156-8608-0DC89098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912" y="6196653"/>
            <a:ext cx="505095" cy="505095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77585F0-7D45-4C59-84C0-F0CD6AE55EE6}"/>
              </a:ext>
            </a:extLst>
          </p:cNvPr>
          <p:cNvSpPr/>
          <p:nvPr/>
        </p:nvSpPr>
        <p:spPr>
          <a:xfrm>
            <a:off x="1335694" y="6196653"/>
            <a:ext cx="2640218" cy="524824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4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これでファイルが作成できました</a:t>
            </a:r>
            <a:r>
              <a:rPr kumimoji="1" lang="ja-JP" altLang="en-US" sz="12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！</a:t>
            </a:r>
            <a:endParaRPr kumimoji="1" lang="en-US" altLang="ja-JP" sz="12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371B992-9EE2-49CB-B60A-BA0D5A85B0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1" y="1669240"/>
            <a:ext cx="2902612" cy="212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92E4E75-3FDB-45AB-A57E-034211AFE3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64" y="1669240"/>
            <a:ext cx="2902612" cy="212353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AFF2339-0C7C-45F2-B24B-4821B45030C2}"/>
              </a:ext>
            </a:extLst>
          </p:cNvPr>
          <p:cNvSpPr/>
          <p:nvPr/>
        </p:nvSpPr>
        <p:spPr>
          <a:xfrm>
            <a:off x="1152939" y="2433099"/>
            <a:ext cx="612252" cy="127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2C0CFA4-6078-423D-807C-CB7062CFC4C7}"/>
              </a:ext>
            </a:extLst>
          </p:cNvPr>
          <p:cNvSpPr/>
          <p:nvPr/>
        </p:nvSpPr>
        <p:spPr>
          <a:xfrm>
            <a:off x="4301655" y="2433098"/>
            <a:ext cx="651345" cy="1272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326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0067" y="605386"/>
            <a:ext cx="9468196" cy="295293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6.L-Gate</a:t>
            </a:r>
            <a:endParaRPr kumimoji="1" lang="ja-JP" altLang="en-US" sz="4800" b="1">
              <a:latin typeface="UD デジタル 教科書体 NK-R"/>
              <a:ea typeface="UD デジタル 教科書体 NK-R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19BBB-75A8-4BA7-8861-11FC1C948565}"/>
              </a:ext>
            </a:extLst>
          </p:cNvPr>
          <p:cNvSpPr txBox="1"/>
          <p:nvPr/>
        </p:nvSpPr>
        <p:spPr>
          <a:xfrm>
            <a:off x="2317464" y="2349777"/>
            <a:ext cx="182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エルゲート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85BA769-0FD1-4A42-86A7-317057BB9089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B81BFFAC-1628-4B23-B4EF-D5250D499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80" y="2859398"/>
            <a:ext cx="3647173" cy="20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11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93" y="-280902"/>
            <a:ext cx="9563303" cy="382513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6-1.L-Gate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にログインする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81D46E-722B-448E-8D89-B11DB7968F40}"/>
              </a:ext>
            </a:extLst>
          </p:cNvPr>
          <p:cNvSpPr txBox="1"/>
          <p:nvPr/>
        </p:nvSpPr>
        <p:spPr>
          <a:xfrm>
            <a:off x="3250492" y="2420279"/>
            <a:ext cx="2293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エルゲート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94AAC01-D943-4A3B-948D-86987332543E}"/>
              </a:ext>
            </a:extLst>
          </p:cNvPr>
          <p:cNvCxnSpPr>
            <a:cxnSpLocks/>
          </p:cNvCxnSpPr>
          <p:nvPr/>
        </p:nvCxnSpPr>
        <p:spPr>
          <a:xfrm>
            <a:off x="344109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87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6-1.L-Gate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にログインする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L-Gate</a:t>
            </a:r>
            <a:r>
              <a:rPr lang="ja-JP" altLang="en-US" b="1"/>
              <a:t>にログインするときに必要な手順を説明しています。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L-Gate</a:t>
            </a:r>
            <a:r>
              <a:rPr lang="ja-JP" altLang="en-US" b="1"/>
              <a:t>にログインする</a:t>
            </a:r>
            <a:endParaRPr lang="en-US" altLang="ja-JP" b="1"/>
          </a:p>
          <a:p>
            <a:pPr marL="0" indent="0">
              <a:buNone/>
            </a:pPr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気をつけること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 u="sng"/>
              <a:t>L-Gate</a:t>
            </a:r>
            <a:r>
              <a:rPr lang="ja-JP" altLang="en-US" b="1" u="sng"/>
              <a:t>ではブラウザーの戻るボタンを利用してはいけません。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</a:t>
            </a:r>
            <a:r>
              <a:rPr lang="ja-JP" altLang="en-US" b="1"/>
              <a:t>まちがった動きをしてしまうときがあります。</a:t>
            </a:r>
            <a:br>
              <a:rPr lang="en-US" altLang="ja-JP" b="1"/>
            </a:br>
            <a:br>
              <a:rPr lang="en-US" altLang="ja-JP" b="1"/>
            </a:b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75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DB39D9-1039-4569-BAF8-A685C410F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38395" y="3429000"/>
            <a:ext cx="4200331" cy="29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845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613726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を開く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②ホーム画面を確認する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サインインが完了すると、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en-US" altLang="ja-JP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の画面が開きます。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これがホーム画面になります。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学校名・自分の名前があっているか確認してみましょう。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これで、ログインが完了です。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6-1.L-Gate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にログインする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76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L-Gate</a:t>
            </a:r>
            <a:r>
              <a:rPr lang="ja-JP" altLang="en-US" b="1"/>
              <a:t>にログインしてみましょう。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FB15F8E-309A-48B7-863C-4A91631289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9" y="1671721"/>
            <a:ext cx="2906745" cy="20802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6EE7767-ECFA-41C0-A940-FFE0EFF14D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27" y="1671721"/>
            <a:ext cx="2906745" cy="20802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DEFAA8B2-DEC0-4738-8CC7-0A2653556704}"/>
              </a:ext>
            </a:extLst>
          </p:cNvPr>
          <p:cNvSpPr/>
          <p:nvPr/>
        </p:nvSpPr>
        <p:spPr>
          <a:xfrm>
            <a:off x="3375483" y="5142001"/>
            <a:ext cx="2774196" cy="981763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次は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en-US" altLang="ja-JP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L-Gate</a:t>
            </a: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を使っていきましょう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8" name="グラフィックス 17" descr="拍手">
            <a:extLst>
              <a:ext uri="{FF2B5EF4-FFF2-40B4-BE49-F238E27FC236}">
                <a16:creationId xmlns:a16="http://schemas.microsoft.com/office/drawing/2014/main" id="{9F9E9CE6-F9FA-47B3-8F72-978AEF87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0393" y="5380335"/>
            <a:ext cx="505095" cy="50509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C598EF1-4FDE-4D3B-9611-82AB7BE80EC6}"/>
              </a:ext>
            </a:extLst>
          </p:cNvPr>
          <p:cNvSpPr/>
          <p:nvPr/>
        </p:nvSpPr>
        <p:spPr>
          <a:xfrm>
            <a:off x="3648879" y="1949130"/>
            <a:ext cx="1113702" cy="386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83D3A08-8F4D-49CE-A9A5-B44BCD68218D}"/>
              </a:ext>
            </a:extLst>
          </p:cNvPr>
          <p:cNvSpPr/>
          <p:nvPr/>
        </p:nvSpPr>
        <p:spPr>
          <a:xfrm>
            <a:off x="4607190" y="1650292"/>
            <a:ext cx="1113701" cy="238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0025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93" y="-280902"/>
            <a:ext cx="9563303" cy="382513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6-2.L-Gate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の使い方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81D46E-722B-448E-8D89-B11DB7968F40}"/>
              </a:ext>
            </a:extLst>
          </p:cNvPr>
          <p:cNvSpPr txBox="1"/>
          <p:nvPr/>
        </p:nvSpPr>
        <p:spPr>
          <a:xfrm>
            <a:off x="3935069" y="2490918"/>
            <a:ext cx="229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エルゲート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94AAC01-D943-4A3B-948D-86987332543E}"/>
              </a:ext>
            </a:extLst>
          </p:cNvPr>
          <p:cNvCxnSpPr>
            <a:cxnSpLocks/>
          </p:cNvCxnSpPr>
          <p:nvPr/>
        </p:nvCxnSpPr>
        <p:spPr>
          <a:xfrm>
            <a:off x="349268" y="3463549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430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6-2.L-Gate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の使い方</a:t>
            </a:r>
            <a:endParaRPr kumimoji="1"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</a:t>
            </a:r>
            <a:r>
              <a:rPr lang="en-US" altLang="ja-JP" b="1"/>
              <a:t>L-Gate</a:t>
            </a:r>
            <a:r>
              <a:rPr lang="ja-JP" altLang="en-US" b="1"/>
              <a:t>を使うときに必要な手順を説明しています。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/>
              <a:t>L-Gate</a:t>
            </a:r>
            <a:r>
              <a:rPr lang="ja-JP" altLang="en-US" b="1"/>
              <a:t>を使う</a:t>
            </a:r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気をつけること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b="1" u="sng"/>
              <a:t>L-Gate</a:t>
            </a:r>
            <a:r>
              <a:rPr lang="ja-JP" altLang="en-US" b="1" u="sng"/>
              <a:t>ではブラウザーの戻るボタンを利用してはいけません。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</a:t>
            </a:r>
            <a:r>
              <a:rPr lang="ja-JP" altLang="en-US" b="1"/>
              <a:t>まちがった動きをしてしまうときがあります。</a:t>
            </a:r>
            <a:br>
              <a:rPr lang="en-US" altLang="ja-JP" b="1"/>
            </a:br>
            <a:br>
              <a:rPr lang="en-US" altLang="ja-JP" b="1"/>
            </a:b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78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DB39D9-1039-4569-BAF8-A685C410F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76521" y="3465513"/>
            <a:ext cx="2952469" cy="2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45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24325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9038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①「教材・アプリ」をクリック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②「教材・アプリ」を確認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③「ホーム」ボタンをクリック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左側にある「教材・アプリ」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上の写真のような画面が表示されているか確認しましょう。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この画面では、よく使う教材やアプリの画面が表示されます。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左側にある「ホーム」ボタンを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6-2.L-Gate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の使い方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79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L-Gate</a:t>
            </a:r>
            <a:r>
              <a:rPr lang="ja-JP" altLang="en-US" b="1"/>
              <a:t>を使ってみましょう。</a:t>
            </a:r>
          </a:p>
        </p:txBody>
      </p:sp>
      <p:pic>
        <p:nvPicPr>
          <p:cNvPr id="17" name="グラフィックス 16" descr="拍手">
            <a:extLst>
              <a:ext uri="{FF2B5EF4-FFF2-40B4-BE49-F238E27FC236}">
                <a16:creationId xmlns:a16="http://schemas.microsoft.com/office/drawing/2014/main" id="{1220F160-384F-4156-8608-0DC89098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3212" y="5467978"/>
            <a:ext cx="505095" cy="505095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9F4A7AF-197A-46BB-B3D0-35AB3872F038}"/>
              </a:ext>
            </a:extLst>
          </p:cNvPr>
          <p:cNvSpPr/>
          <p:nvPr/>
        </p:nvSpPr>
        <p:spPr>
          <a:xfrm>
            <a:off x="3149239" y="5212889"/>
            <a:ext cx="2653973" cy="1015275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「ミライシード」へは、ここからログインします。</a:t>
            </a:r>
            <a:endParaRPr kumimoji="1" lang="en-US" altLang="ja-JP" sz="12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A3B60D3-C250-48F9-A995-1B39F0DC95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8" y="1786564"/>
            <a:ext cx="2827631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507D38-EB28-491C-9F7D-D5B6EB6E5408}"/>
              </a:ext>
            </a:extLst>
          </p:cNvPr>
          <p:cNvSpPr/>
          <p:nvPr/>
        </p:nvSpPr>
        <p:spPr>
          <a:xfrm>
            <a:off x="338429" y="2169763"/>
            <a:ext cx="281503" cy="356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3DAAE69-5E5C-4331-8097-E14CAF594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557" y="4273221"/>
            <a:ext cx="799679" cy="6397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2419F16-97E8-42FD-B572-15E83AF2511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81" y="1753824"/>
            <a:ext cx="2817693" cy="188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CA0BCBE-AB98-4078-95B5-607F48CBEC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69" y="1753824"/>
            <a:ext cx="2827573" cy="19198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4DE49D4-C078-4193-957E-8E6EF4F613DF}"/>
              </a:ext>
            </a:extLst>
          </p:cNvPr>
          <p:cNvSpPr/>
          <p:nvPr/>
        </p:nvSpPr>
        <p:spPr>
          <a:xfrm>
            <a:off x="6612689" y="1917703"/>
            <a:ext cx="281503" cy="356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6322372-4A9E-46F3-9A56-A35D588A7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348" y="4172772"/>
            <a:ext cx="632218" cy="6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0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2F66-6E7A-4C8E-952D-19315FE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8" y="989778"/>
            <a:ext cx="9563303" cy="325718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b="1">
                <a:latin typeface="UD デジタル 教科書体 NK-R"/>
                <a:ea typeface="UD デジタル 教科書体 NK-R"/>
              </a:rPr>
              <a:t>1-2.</a:t>
            </a:r>
            <a:r>
              <a:rPr kumimoji="1" lang="ja-JP" altLang="en-US" sz="4800" b="1">
                <a:latin typeface="UD デジタル 教科書体 NK-R"/>
                <a:ea typeface="UD デジタル 教科書体 NK-R"/>
              </a:rPr>
              <a:t>学習用端末（ノートパソコン）にサインインする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2CA7DB-0EB5-4A72-BC65-70882C453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BE706-5338-405D-B9AF-B001900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F7463E1-7D73-4AE1-8A65-6E3B3BA26BC1}"/>
              </a:ext>
            </a:extLst>
          </p:cNvPr>
          <p:cNvCxnSpPr>
            <a:cxnSpLocks/>
          </p:cNvCxnSpPr>
          <p:nvPr/>
        </p:nvCxnSpPr>
        <p:spPr>
          <a:xfrm>
            <a:off x="349268" y="3465513"/>
            <a:ext cx="9207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480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59776"/>
              </p:ext>
            </p:extLst>
          </p:nvPr>
        </p:nvGraphicFramePr>
        <p:xfrm>
          <a:off x="214443" y="1225117"/>
          <a:ext cx="9477114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4429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073781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④「最新のお知らせ」を確認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⑤「お知らせ」ボタンをクリック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⑥「すべてのお知らせ」を確認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ホーム画面にあるお知らせは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一番新しいお知らせです。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左側にある「お知らせ」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「すべてのお知らせ」がクリックしてあると、今までのすべてのお知らせが確認できます。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お知らせ一覧の右下にある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「＜」「＞」ボタンをクリックすると、一覧の続きを表示できます。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6-2.L-Gate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の使い方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80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L-Gate</a:t>
            </a:r>
            <a:r>
              <a:rPr lang="ja-JP" altLang="en-US" b="1"/>
              <a:t>を使ってみましょう。</a:t>
            </a:r>
          </a:p>
        </p:txBody>
      </p:sp>
      <p:pic>
        <p:nvPicPr>
          <p:cNvPr id="17" name="グラフィックス 16" descr="拍手">
            <a:extLst>
              <a:ext uri="{FF2B5EF4-FFF2-40B4-BE49-F238E27FC236}">
                <a16:creationId xmlns:a16="http://schemas.microsoft.com/office/drawing/2014/main" id="{1220F160-384F-4156-8608-0DC89098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4697" y="5159384"/>
            <a:ext cx="505095" cy="505095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9F4A7AF-197A-46BB-B3D0-35AB3872F038}"/>
              </a:ext>
            </a:extLst>
          </p:cNvPr>
          <p:cNvSpPr/>
          <p:nvPr/>
        </p:nvSpPr>
        <p:spPr>
          <a:xfrm>
            <a:off x="338428" y="4969259"/>
            <a:ext cx="2203294" cy="924913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次はお知らせをくわしく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確認してみましょう。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A3B60D3-C250-48F9-A995-1B39F0DC95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8" y="1786564"/>
            <a:ext cx="2827631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507D38-EB28-491C-9F7D-D5B6EB6E5408}"/>
              </a:ext>
            </a:extLst>
          </p:cNvPr>
          <p:cNvSpPr/>
          <p:nvPr/>
        </p:nvSpPr>
        <p:spPr>
          <a:xfrm>
            <a:off x="623804" y="2575138"/>
            <a:ext cx="1917918" cy="369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641D509-8E45-4488-B521-163C56C91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318" y="4255502"/>
            <a:ext cx="632218" cy="67905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F56F9ED-892E-4B67-A0A7-1733588C81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97" y="1786564"/>
            <a:ext cx="2808776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4DE49D4-C078-4193-957E-8E6EF4F613DF}"/>
              </a:ext>
            </a:extLst>
          </p:cNvPr>
          <p:cNvSpPr/>
          <p:nvPr/>
        </p:nvSpPr>
        <p:spPr>
          <a:xfrm flipV="1">
            <a:off x="6996113" y="2229791"/>
            <a:ext cx="866370" cy="273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A3C313-E8BD-4ACE-AACC-A792F5A95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483" y="5662948"/>
            <a:ext cx="1098029" cy="50509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89EC7F8-EA0C-4EDF-9DAE-DA21A57BDEB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67" y="1786564"/>
            <a:ext cx="2827631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B6C2F22-0FB0-41F1-8716-3579B58A92FB}"/>
              </a:ext>
            </a:extLst>
          </p:cNvPr>
          <p:cNvSpPr/>
          <p:nvPr/>
        </p:nvSpPr>
        <p:spPr>
          <a:xfrm flipV="1">
            <a:off x="3529758" y="2438357"/>
            <a:ext cx="344818" cy="258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6">
            <a:extLst>
              <a:ext uri="{FF2B5EF4-FFF2-40B4-BE49-F238E27FC236}">
                <a16:creationId xmlns:a16="http://schemas.microsoft.com/office/drawing/2014/main" id="{75437C60-1725-4EEC-9876-E5C2AE6D38B9}"/>
              </a:ext>
            </a:extLst>
          </p:cNvPr>
          <p:cNvSpPr/>
          <p:nvPr/>
        </p:nvSpPr>
        <p:spPr>
          <a:xfrm rot="5400000">
            <a:off x="8296078" y="5327805"/>
            <a:ext cx="406642" cy="1273833"/>
          </a:xfrm>
          <a:prstGeom prst="wedgeRoundRectCallout">
            <a:avLst>
              <a:gd name="adj1" fmla="val -80201"/>
              <a:gd name="adj2" fmla="val 3557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88602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017238"/>
              </p:ext>
            </p:extLst>
          </p:nvPr>
        </p:nvGraphicFramePr>
        <p:xfrm>
          <a:off x="214443" y="1225117"/>
          <a:ext cx="9477114" cy="520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038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44295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073781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⑦お知らせの状態を確認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⑧一覧のお知らせをクリック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★お知らせの数が多いときは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お知らせの右側にあるマークを見てみましょう。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お知らせは</a:t>
                      </a:r>
                      <a:r>
                        <a:rPr kumimoji="1" lang="ja-JP" altLang="en-US" sz="1600" b="1" u="sng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全て下の緑マーク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に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なるようにしましょう。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お知らせをクリックする</a:t>
                      </a:r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ことで、中身が確認できます。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読んだら「閉じる」をクリックします。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お知らせの数が多いときは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「たいせつなお知らせ」を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クリックして、まず大事なお知らせを読むようにしましょう。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たいせつなお知らせだけを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確認して終わってはいけません。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必ず空いている時間に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「すべてのお知らせ」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</a:t>
                      </a:r>
                      <a:endParaRPr kumimoji="1" lang="en-US" altLang="ja-JP" sz="160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確認しましょう。</a:t>
                      </a:r>
                      <a:endParaRPr kumimoji="1" lang="en-US" altLang="ja-JP" sz="1600" b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6-2.L-Gate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の使い方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81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L-Gate</a:t>
            </a:r>
            <a:r>
              <a:rPr lang="ja-JP" altLang="en-US" b="1"/>
              <a:t>を使ってみましょう。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F56F9ED-892E-4B67-A0A7-1733588C81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97" y="1786564"/>
            <a:ext cx="2808776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4DE49D4-C078-4193-957E-8E6EF4F613DF}"/>
              </a:ext>
            </a:extLst>
          </p:cNvPr>
          <p:cNvSpPr/>
          <p:nvPr/>
        </p:nvSpPr>
        <p:spPr>
          <a:xfrm flipV="1">
            <a:off x="7545127" y="2208305"/>
            <a:ext cx="866370" cy="273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DFA2D1-9250-40E5-B914-455F8D244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8" y="4544620"/>
            <a:ext cx="833109" cy="10485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5AEC5-3FC9-47A9-B704-BE77C8CD831A}"/>
              </a:ext>
            </a:extLst>
          </p:cNvPr>
          <p:cNvSpPr txBox="1"/>
          <p:nvPr/>
        </p:nvSpPr>
        <p:spPr>
          <a:xfrm>
            <a:off x="1171537" y="5116991"/>
            <a:ext cx="1983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読み終わった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F9815A-EC2A-43DF-91AF-7829E29A59C2}"/>
              </a:ext>
            </a:extLst>
          </p:cNvPr>
          <p:cNvSpPr txBox="1"/>
          <p:nvPr/>
        </p:nvSpPr>
        <p:spPr>
          <a:xfrm>
            <a:off x="1182276" y="4682927"/>
            <a:ext cx="1983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まだ読んでいない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A5DF2C2-DA16-4C4B-B851-7B88431226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62" y="4821409"/>
            <a:ext cx="2407887" cy="1545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5930FB4-B2FE-47B7-8AAA-380AA890114C}"/>
              </a:ext>
            </a:extLst>
          </p:cNvPr>
          <p:cNvSpPr/>
          <p:nvPr/>
        </p:nvSpPr>
        <p:spPr>
          <a:xfrm>
            <a:off x="5951396" y="5705624"/>
            <a:ext cx="294468" cy="369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A91FDF37-C712-4145-9FE9-1437B635E1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" y="1715432"/>
            <a:ext cx="2827630" cy="1958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507D38-EB28-491C-9F7D-D5B6EB6E5408}"/>
              </a:ext>
            </a:extLst>
          </p:cNvPr>
          <p:cNvSpPr/>
          <p:nvPr/>
        </p:nvSpPr>
        <p:spPr>
          <a:xfrm>
            <a:off x="2693094" y="2422925"/>
            <a:ext cx="454108" cy="3822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A1DF6AF-771F-40FA-9DE2-3D5D0F2C2A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71" y="1715431"/>
            <a:ext cx="2967078" cy="1958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3207001-AC96-445A-8CB3-767B783268A5}"/>
              </a:ext>
            </a:extLst>
          </p:cNvPr>
          <p:cNvSpPr/>
          <p:nvPr/>
        </p:nvSpPr>
        <p:spPr>
          <a:xfrm flipV="1">
            <a:off x="3890075" y="2473741"/>
            <a:ext cx="1062925" cy="331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3208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552465FF-C375-4640-95F1-447D5CF5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7353"/>
              </p:ext>
            </p:extLst>
          </p:nvPr>
        </p:nvGraphicFramePr>
        <p:xfrm>
          <a:off x="214442" y="1225117"/>
          <a:ext cx="9566867" cy="5003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9885">
                  <a:extLst>
                    <a:ext uri="{9D8B030D-6E8A-4147-A177-3AD203B41FA5}">
                      <a16:colId xmlns:a16="http://schemas.microsoft.com/office/drawing/2014/main" val="833711742"/>
                    </a:ext>
                  </a:extLst>
                </a:gridCol>
                <a:gridCol w="3288146">
                  <a:extLst>
                    <a:ext uri="{9D8B030D-6E8A-4147-A177-3AD203B41FA5}">
                      <a16:colId xmlns:a16="http://schemas.microsoft.com/office/drawing/2014/main" val="941458505"/>
                    </a:ext>
                  </a:extLst>
                </a:gridCol>
                <a:gridCol w="3158836">
                  <a:extLst>
                    <a:ext uri="{9D8B030D-6E8A-4147-A177-3AD203B41FA5}">
                      <a16:colId xmlns:a16="http://schemas.microsoft.com/office/drawing/2014/main" val="4002203248"/>
                    </a:ext>
                  </a:extLst>
                </a:gridCol>
              </a:tblGrid>
              <a:tr h="337353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⑨「設定」をクリック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⑩プロフィールを確認する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⑪</a:t>
                      </a:r>
                      <a:r>
                        <a:rPr kumimoji="1" lang="en-US" altLang="ja-JP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を終了する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950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141414"/>
                  </a:ext>
                </a:extLst>
              </a:tr>
              <a:tr h="2332847"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左側にある「設定」ボタンを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自分の名前・学年・クラス・出席番号が正しいことを確認しましょう。</a:t>
                      </a:r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sz="1600">
                          <a:solidFill>
                            <a:schemeClr val="accent4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⚠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もし内容がまちがっている場合は、先生に相談しましょう。</a:t>
                      </a: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endParaRPr kumimoji="1" lang="en-US" altLang="ja-JP" sz="160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授業時間が終了するときなど、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L-Gate</a:t>
                      </a: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をしばらく使わなくなるときは、左下にある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「終了するボタン」を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クリックしましょう。</a:t>
                      </a:r>
                      <a:endParaRPr kumimoji="1" lang="en-US" altLang="ja-JP" sz="1600" b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22271"/>
                  </a:ext>
                </a:extLst>
              </a:tr>
            </a:tbl>
          </a:graphicData>
        </a:graphic>
      </p:graphicFrame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6-2.L-Gate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の使い方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82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1D5E52A3-E69D-4408-804A-1703E10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3" y="689957"/>
            <a:ext cx="9477115" cy="399374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/>
              <a:t>L-Gate</a:t>
            </a:r>
            <a:r>
              <a:rPr lang="ja-JP" altLang="en-US" b="1"/>
              <a:t>を使ってみましょう。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A3B60D3-C250-48F9-A995-1B39F0DC95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8" y="1753147"/>
            <a:ext cx="2827631" cy="188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507D38-EB28-491C-9F7D-D5B6EB6E5408}"/>
              </a:ext>
            </a:extLst>
          </p:cNvPr>
          <p:cNvSpPr/>
          <p:nvPr/>
        </p:nvSpPr>
        <p:spPr>
          <a:xfrm>
            <a:off x="338427" y="2567531"/>
            <a:ext cx="343498" cy="346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F1BA733-9B65-4617-A8A8-E19A0A84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64" y="4274659"/>
            <a:ext cx="547109" cy="53001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DFEAE6D-EF9E-4E82-91DF-7743AF47B7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116" y="1740069"/>
            <a:ext cx="2940682" cy="1933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EBF7307-F95A-49E2-81FF-EB234C965F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0875" y="1773800"/>
            <a:ext cx="2816697" cy="1866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B6C2F22-0FB0-41F1-8716-3579B58A92FB}"/>
              </a:ext>
            </a:extLst>
          </p:cNvPr>
          <p:cNvSpPr/>
          <p:nvPr/>
        </p:nvSpPr>
        <p:spPr>
          <a:xfrm flipV="1">
            <a:off x="6750875" y="3429000"/>
            <a:ext cx="344818" cy="244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F125F12-E4AF-47D1-91C1-AE52F420B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157" y="4539664"/>
            <a:ext cx="638714" cy="578834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F56B6C13-EF62-4D7B-A62A-583A5B56FC59}"/>
              </a:ext>
            </a:extLst>
          </p:cNvPr>
          <p:cNvSpPr/>
          <p:nvPr/>
        </p:nvSpPr>
        <p:spPr>
          <a:xfrm>
            <a:off x="6431798" y="5853317"/>
            <a:ext cx="2554675" cy="749694"/>
          </a:xfrm>
          <a:prstGeom prst="wedgeRectCallout">
            <a:avLst>
              <a:gd name="adj1" fmla="val 52962"/>
              <a:gd name="adj2" fmla="val 347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</a:t>
            </a:r>
            <a:r>
              <a:rPr kumimoji="1" lang="en-US" altLang="ja-JP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L-Gate</a:t>
            </a:r>
            <a:r>
              <a:rPr kumimoji="1" lang="ja-JP" altLang="en-US" sz="160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の使い方と、授業終了まで完了です。</a:t>
            </a:r>
            <a:endParaRPr kumimoji="1" lang="en-US" altLang="ja-JP" sz="160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7" name="グラフィックス 26" descr="拍手">
            <a:extLst>
              <a:ext uri="{FF2B5EF4-FFF2-40B4-BE49-F238E27FC236}">
                <a16:creationId xmlns:a16="http://schemas.microsoft.com/office/drawing/2014/main" id="{58BC019B-1728-4787-96C0-16AEE9D14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2514" y="5975617"/>
            <a:ext cx="505094" cy="5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CB85ADDA-6A35-48D9-A05C-C72BFD6B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latin typeface="UD デジタル 教科書体 NK-R"/>
                <a:ea typeface="UD デジタル 教科書体 NK-R"/>
              </a:rPr>
              <a:t>1-2.</a:t>
            </a:r>
            <a:r>
              <a:rPr lang="ja-JP" altLang="en-US" sz="1600">
                <a:latin typeface="UD デジタル 教科書体 NK-R"/>
                <a:ea typeface="UD デジタル 教科書体 NK-R"/>
              </a:rPr>
              <a:t>学習用端末（ノートパソコン）にサインインする</a:t>
            </a:r>
            <a:endParaRPr lang="ja-JP" altLang="en-US" sz="160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9B875E-882B-4ACC-AEED-DC97D05F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/>
              <a:t>次ページからは、学習用端末（ノートパソコン）にサインインするときに必要な手順を説明しています。</a:t>
            </a:r>
            <a:endParaRPr lang="en-US" altLang="ja-JP" b="1"/>
          </a:p>
          <a:p>
            <a:pPr marL="0" indent="0">
              <a:buNone/>
            </a:pPr>
            <a:r>
              <a:rPr kumimoji="1" lang="ja-JP" altLang="en-US" b="1">
                <a:solidFill>
                  <a:schemeClr val="accent6">
                    <a:lumMod val="50000"/>
                  </a:schemeClr>
                </a:solidFill>
              </a:rPr>
              <a:t>内容</a:t>
            </a:r>
            <a:endParaRPr kumimoji="1"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とパスワードで学習用端末（ノートパソコン）にサインインする</a:t>
            </a:r>
            <a:endParaRPr lang="en-US" altLang="ja-JP" b="1"/>
          </a:p>
          <a:p>
            <a:endParaRPr lang="en-US" altLang="ja-JP" b="1"/>
          </a:p>
          <a:p>
            <a:pPr marL="0" indent="0">
              <a:buNone/>
            </a:pPr>
            <a:r>
              <a:rPr lang="ja-JP" altLang="en-US" b="1">
                <a:solidFill>
                  <a:schemeClr val="accent6">
                    <a:lumMod val="50000"/>
                  </a:schemeClr>
                </a:solidFill>
              </a:rPr>
              <a:t>あらかじめ用意しておくもの</a:t>
            </a:r>
            <a:endParaRPr lang="en-US" altLang="ja-JP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</a:t>
            </a:r>
            <a:br>
              <a:rPr lang="en-US" altLang="ja-JP" b="1"/>
            </a:br>
            <a:r>
              <a:rPr lang="en-US" altLang="ja-JP" b="1" u="sng"/>
              <a:t>ID</a:t>
            </a:r>
            <a:r>
              <a:rPr lang="ja-JP" altLang="en-US" b="1" u="sng"/>
              <a:t>は「～」から始まる文字列です。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ほかの人の</a:t>
            </a:r>
            <a:r>
              <a:rPr lang="en-US" altLang="ja-JP" b="1"/>
              <a:t>ID</a:t>
            </a:r>
            <a:r>
              <a:rPr lang="ja-JP" altLang="en-US" b="1"/>
              <a:t>とパスワードを使用してはいけません。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自分の</a:t>
            </a:r>
            <a:r>
              <a:rPr lang="en-US" altLang="ja-JP" b="1"/>
              <a:t>ID</a:t>
            </a:r>
            <a:r>
              <a:rPr lang="ja-JP" altLang="en-US" b="1"/>
              <a:t>とパスワードはほかの人に教えてはいけません。</a:t>
            </a:r>
            <a:br>
              <a:rPr lang="en-US" altLang="ja-JP" b="1"/>
            </a:br>
            <a:r>
              <a:rPr lang="ja-JP" altLang="en-US" b="1">
                <a:solidFill>
                  <a:schemeClr val="accent4"/>
                </a:solidFill>
              </a:rPr>
              <a:t>⚠ </a:t>
            </a:r>
            <a:r>
              <a:rPr lang="ja-JP" altLang="en-US" b="1"/>
              <a:t>パスワードはぜったいに忘れないようにしましょう。</a:t>
            </a:r>
            <a:endParaRPr lang="en-US" altLang="ja-JP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1C3F2E-9EED-402C-820B-0DDE0342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309C-8B7F-4D38-9ABF-3F11FCE560AB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B217CF81-A543-4F22-B6EA-C716CD639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/>
              <a:t>児童生徒用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DB39D9-1039-4569-BAF8-A685C410F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69419" y="3284738"/>
            <a:ext cx="2952469" cy="2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78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F49A649E8F79A40A1AC2252A496E656" ma:contentTypeVersion="12" ma:contentTypeDescription="新しいドキュメントを作成します。" ma:contentTypeScope="" ma:versionID="20bbc93b96fcb9fe896450afe4266daf">
  <xsd:schema xmlns:xsd="http://www.w3.org/2001/XMLSchema" xmlns:xs="http://www.w3.org/2001/XMLSchema" xmlns:p="http://schemas.microsoft.com/office/2006/metadata/properties" xmlns:ns1="http://schemas.microsoft.com/sharepoint/v3" xmlns:ns2="e4a64494-8bee-4335-aefe-4106f9a10903" xmlns:ns3="4597e16d-511b-4aa5-ba48-12ac3ec43ced" targetNamespace="http://schemas.microsoft.com/office/2006/metadata/properties" ma:root="true" ma:fieldsID="d264ec1488f1acef9d0e78f934840463" ns1:_="" ns2:_="" ns3:_="">
    <xsd:import namespace="http://schemas.microsoft.com/sharepoint/v3"/>
    <xsd:import namespace="e4a64494-8bee-4335-aefe-4106f9a10903"/>
    <xsd:import namespace="4597e16d-511b-4aa5-ba48-12ac3ec43c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64494-8bee-4335-aefe-4106f9a109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7e16d-511b-4aa5-ba48-12ac3ec43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F0981B-3C1C-4DCE-8659-8F3AFC8F207B}">
  <ds:schemaRefs>
    <ds:schemaRef ds:uri="http://purl.org/dc/elements/1.1/"/>
    <ds:schemaRef ds:uri="http://schemas.microsoft.com/office/2006/metadata/properties"/>
    <ds:schemaRef ds:uri="http://purl.org/dc/terms/"/>
    <ds:schemaRef ds:uri="4597e16d-511b-4aa5-ba48-12ac3ec43ced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e4a64494-8bee-4335-aefe-4106f9a1090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606B3F-597A-4FC3-BDD0-BD64735D4D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CBB6DD-A5EA-438C-8638-D02DF74437D9}">
  <ds:schemaRefs>
    <ds:schemaRef ds:uri="4597e16d-511b-4aa5-ba48-12ac3ec43ced"/>
    <ds:schemaRef ds:uri="e4a64494-8bee-4335-aefe-4106f9a109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5789</Words>
  <Application>Microsoft Office PowerPoint</Application>
  <PresentationFormat>A4 210 x 297 mm</PresentationFormat>
  <Paragraphs>1037</Paragraphs>
  <Slides>82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82</vt:i4>
      </vt:variant>
    </vt:vector>
  </HeadingPairs>
  <TitlesOfParts>
    <vt:vector size="89" baseType="lpstr">
      <vt:lpstr>ＭＳ 明朝</vt:lpstr>
      <vt:lpstr>UD デジタル 教科書体 NK-R</vt:lpstr>
      <vt:lpstr>游ゴシック</vt:lpstr>
      <vt:lpstr>Arial</vt:lpstr>
      <vt:lpstr>Calibri</vt:lpstr>
      <vt:lpstr>Times New Roman</vt:lpstr>
      <vt:lpstr>Office テーマ</vt:lpstr>
      <vt:lpstr>　馬室小学校【児童生徒用】  学習用端末(ノートパソコン) 使い方マニュアル</vt:lpstr>
      <vt:lpstr>目次</vt:lpstr>
      <vt:lpstr>1.初期セットアップ手順</vt:lpstr>
      <vt:lpstr>PowerPoint プレゼンテーション</vt:lpstr>
      <vt:lpstr>1-1.学習用端末（ノートパソコン）を使用する</vt:lpstr>
      <vt:lpstr>1-1.学習用端末（ノートパソコン）を使用する</vt:lpstr>
      <vt:lpstr>1-1.学習用端末（ノートパソコン）を使用する</vt:lpstr>
      <vt:lpstr>1-2.学習用端末（ノートパソコン）にサインインする</vt:lpstr>
      <vt:lpstr>1-2.学習用端末（ノートパソコン）にサインインする</vt:lpstr>
      <vt:lpstr>1-2.学習用端末（ノートパソコン）にサインインする</vt:lpstr>
      <vt:lpstr>1-2.学習用端末（ノートパソコン）にサインインする</vt:lpstr>
      <vt:lpstr>1-2.学習用端末（ノートパソコン）にサインインする</vt:lpstr>
      <vt:lpstr>1-3.Wi-Fiに接続する</vt:lpstr>
      <vt:lpstr>1-3.Wi-Fiに接続する</vt:lpstr>
      <vt:lpstr>1-3.Wi-Fiに接続する</vt:lpstr>
      <vt:lpstr>1-3.Wi-Fiに接続する</vt:lpstr>
      <vt:lpstr>1-3.Wi-Fiに接続する</vt:lpstr>
      <vt:lpstr>2.Teams</vt:lpstr>
      <vt:lpstr>2-1.自分が参加しているチームにアクセスする</vt:lpstr>
      <vt:lpstr>2-1.自分が参加しているチームにアクセスする</vt:lpstr>
      <vt:lpstr>2-1.自分が参加しているチームにアクセスする</vt:lpstr>
      <vt:lpstr>2-1.自分が参加しているチームにアクセスする</vt:lpstr>
      <vt:lpstr>2-2.ファイル（作成物）を保存する</vt:lpstr>
      <vt:lpstr>2-2.ファイル（作成物）を保存する</vt:lpstr>
      <vt:lpstr>2-2.ファイル（作成物）を保存する</vt:lpstr>
      <vt:lpstr>2-2.ファイル（作成物）を保存する</vt:lpstr>
      <vt:lpstr>2-2.ファイル（作成物）を保存する</vt:lpstr>
      <vt:lpstr>2-2.ファイル（作成物）を保存する</vt:lpstr>
      <vt:lpstr>2-3.オンライン授業に参加する</vt:lpstr>
      <vt:lpstr>2-3.オンライン授業に参加する</vt:lpstr>
      <vt:lpstr>2-3.オンライン授業に参加する</vt:lpstr>
      <vt:lpstr>2-3.オンライン授業に参加する</vt:lpstr>
      <vt:lpstr>2-3.オンライン授業に参加する</vt:lpstr>
      <vt:lpstr>2-3.オンライン授業に参加する</vt:lpstr>
      <vt:lpstr>2-3.オンライン授業に参加する</vt:lpstr>
      <vt:lpstr>2-4.オンライン授業中に画面を操作する</vt:lpstr>
      <vt:lpstr>2-4.オンライン授業中に画面を操作する</vt:lpstr>
      <vt:lpstr>2-4.オンライン授業中に画面を操作する</vt:lpstr>
      <vt:lpstr>2-4.オンライン授業中に画面を操作する</vt:lpstr>
      <vt:lpstr>2-4.オンライン授業中に画面を操作する</vt:lpstr>
      <vt:lpstr>2-4.オンライン授業中に画面を操作する</vt:lpstr>
      <vt:lpstr>2-4.オンライン授業中に画面を操作する</vt:lpstr>
      <vt:lpstr>3.ブリタニカ</vt:lpstr>
      <vt:lpstr>3-1.ブリタニカにログインする</vt:lpstr>
      <vt:lpstr>3-1.ブリタニカにログインする</vt:lpstr>
      <vt:lpstr>3-1.ブリタニカにログインする</vt:lpstr>
      <vt:lpstr>3-1.ブリタニカにログインする</vt:lpstr>
      <vt:lpstr>3-1.ブリタニカにログインする</vt:lpstr>
      <vt:lpstr>3-1.ブリタニカにログインする</vt:lpstr>
      <vt:lpstr>3-2.ブリタニカの使い方</vt:lpstr>
      <vt:lpstr>4.ミライシード</vt:lpstr>
      <vt:lpstr>4-1. ミライシードにログインする</vt:lpstr>
      <vt:lpstr>4-1. ミライシードにログインする</vt:lpstr>
      <vt:lpstr>4-1. ミライシードにログインする</vt:lpstr>
      <vt:lpstr>4-1. ミライシードにログインする</vt:lpstr>
      <vt:lpstr>4-1. ミライシードにログインする</vt:lpstr>
      <vt:lpstr>4-1. ミライシードにログインする</vt:lpstr>
      <vt:lpstr>4-2. ミライシード（オフライン版）にログインする</vt:lpstr>
      <vt:lpstr>4-2. ミライシード（オフライン版）にログインする</vt:lpstr>
      <vt:lpstr>4-2. ミライシード（オフライン版）にログインする</vt:lpstr>
      <vt:lpstr>4-2. ミライシード（オフライン版）にログインする</vt:lpstr>
      <vt:lpstr>4-2. ミライシード（オフライン版）にログインする</vt:lpstr>
      <vt:lpstr>4-2. ミライシード（オフライン版）にログインする</vt:lpstr>
      <vt:lpstr>4-3.ミライシードの使い方</vt:lpstr>
      <vt:lpstr>5.OneDrive</vt:lpstr>
      <vt:lpstr>5-1.OneDriveを開く</vt:lpstr>
      <vt:lpstr>5-1.OneDriveを開く</vt:lpstr>
      <vt:lpstr>5-1.OneDriveを開く</vt:lpstr>
      <vt:lpstr>5-2.ファイル（作成物）を作成する</vt:lpstr>
      <vt:lpstr>5-2.ファイル（作成物）を作成する</vt:lpstr>
      <vt:lpstr>5-2.ファイル（作成物）を作成する</vt:lpstr>
      <vt:lpstr>5-2.ファイル（作成物）を作成する</vt:lpstr>
      <vt:lpstr>6.L-Gate</vt:lpstr>
      <vt:lpstr>6-1.L-Gateにログインする</vt:lpstr>
      <vt:lpstr>6-1.L-Gateにログインする</vt:lpstr>
      <vt:lpstr>6-1.L-Gateにログインする</vt:lpstr>
      <vt:lpstr>6-2.L-Gateの使い方</vt:lpstr>
      <vt:lpstr>6-2.L-Gateの使い方</vt:lpstr>
      <vt:lpstr>6-2.L-Gateの使い方</vt:lpstr>
      <vt:lpstr>6-2.L-Gateの使い方</vt:lpstr>
      <vt:lpstr>6-2.L-Gateの使い方</vt:lpstr>
      <vt:lpstr>6-2.L-Gateの使い方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田辺　奈緒子</dc:creator>
  <cp:lastModifiedBy>古本尋久</cp:lastModifiedBy>
  <cp:revision>2</cp:revision>
  <cp:lastPrinted>2021-02-05T06:41:52Z</cp:lastPrinted>
  <dcterms:created xsi:type="dcterms:W3CDTF">2020-10-13T09:32:57Z</dcterms:created>
  <dcterms:modified xsi:type="dcterms:W3CDTF">2021-09-27T09:32:54Z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0x010100CF49A649E8F79A40A1AC2252A496E656</vt:lpwstr>
  </property>
  <property fmtid="{D5CDD505-2E9C-101B-9397-08002B2CF9AE}" pid="3" name="MSIP_Label_12fca14d-06bb-4bd3-8683-05633ca5cea7_Enabled">
    <vt:lpwstr>true</vt:lpwstr>
  </property>
  <property fmtid="{D5CDD505-2E9C-101B-9397-08002B2CF9AE}" pid="4" name="MSIP_Label_12fca14d-06bb-4bd3-8683-05633ca5cea7_SetDate">
    <vt:lpwstr>2021-07-13T21:48:10Z</vt:lpwstr>
  </property>
  <property fmtid="{D5CDD505-2E9C-101B-9397-08002B2CF9AE}" pid="5" name="MSIP_Label_12fca14d-06bb-4bd3-8683-05633ca5cea7_Method">
    <vt:lpwstr>Privileged</vt:lpwstr>
  </property>
  <property fmtid="{D5CDD505-2E9C-101B-9397-08002B2CF9AE}" pid="6" name="MSIP_Label_12fca14d-06bb-4bd3-8683-05633ca5cea7_Name">
    <vt:lpwstr>暗号化なし</vt:lpwstr>
  </property>
  <property fmtid="{D5CDD505-2E9C-101B-9397-08002B2CF9AE}" pid="7" name="MSIP_Label_12fca14d-06bb-4bd3-8683-05633ca5cea7_SiteId">
    <vt:lpwstr>82d330df-af69-4479-9a3b-f8e6b16de685</vt:lpwstr>
  </property>
  <property fmtid="{D5CDD505-2E9C-101B-9397-08002B2CF9AE}" pid="8" name="MSIP_Label_12fca14d-06bb-4bd3-8683-05633ca5cea7_ActionId">
    <vt:lpwstr>62905863-de64-49cc-84cf-85e658eeadc9</vt:lpwstr>
  </property>
  <property fmtid="{D5CDD505-2E9C-101B-9397-08002B2CF9AE}" pid="9" name="MSIP_Label_12fca14d-06bb-4bd3-8683-05633ca5cea7_ContentBits">
    <vt:lpwstr>0</vt:lpwstr>
  </property>
</Properties>
</file>